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9" r:id="rId3"/>
    <p:sldId id="264" r:id="rId4"/>
    <p:sldId id="261" r:id="rId5"/>
    <p:sldId id="257" r:id="rId6"/>
    <p:sldId id="273" r:id="rId7"/>
    <p:sldId id="258" r:id="rId8"/>
    <p:sldId id="274" r:id="rId9"/>
    <p:sldId id="275" r:id="rId10"/>
    <p:sldId id="266" r:id="rId11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879" autoAdjust="0"/>
    <p:restoredTop sz="83446" autoAdjust="0"/>
  </p:normalViewPr>
  <p:slideViewPr>
    <p:cSldViewPr>
      <p:cViewPr varScale="1">
        <p:scale>
          <a:sx n="56" d="100"/>
          <a:sy n="56" d="100"/>
        </p:scale>
        <p:origin x="-156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D0CBE-7DF1-4300-9C3B-D2DF8FC2BA0E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C0733-CE39-4480-8B90-637B187A5ED1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AE358-EAC2-4476-9517-5DAE419E1BDB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5B282-B9A4-44A9-AAE1-82FBF01C95D3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37271-7532-4EB5-AF7D-A1E4202586AB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70882-95AB-4F5E-93DA-AEB2546D6816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24511-5088-45AF-B5F1-4DA114E83E66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68867-7AA5-413A-953E-B2D5A0CCB54E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8CC8E-D0B2-4E07-8DB9-20B50111C9A5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58907-E9D8-48B3-8492-D60E5515A09D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2B4DD2-724A-4560-96E6-383AD7ABDF55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E893E7EB-B305-4B38-B207-A9A082CE7B6F}" type="slidenum">
              <a:rPr lang="nl-NL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nl-NL" sz="3200" i="1">
                <a:latin typeface="Arial Black" pitchFamily="34" charset="0"/>
                <a:cs typeface="Times New Roman" pitchFamily="18" charset="0"/>
              </a:rPr>
              <a:t>Bag-of-Words based </a:t>
            </a:r>
            <a:endParaRPr lang="en-US" sz="3200" i="1">
              <a:latin typeface="Arial Black" pitchFamily="34" charset="0"/>
              <a:cs typeface="Times New Roman" pitchFamily="18" charset="0"/>
            </a:endParaRPr>
          </a:p>
          <a:p>
            <a:r>
              <a:rPr lang="nl-NL" sz="3200" i="1">
                <a:latin typeface="Arial Black" pitchFamily="34" charset="0"/>
                <a:cs typeface="Times New Roman" pitchFamily="18" charset="0"/>
              </a:rPr>
              <a:t>Image Classification</a:t>
            </a:r>
            <a:r>
              <a:rPr lang="en-US" sz="3200" i="1">
                <a:latin typeface="Arial Black" pitchFamily="34" charset="0"/>
                <a:cs typeface="Times New Roman" pitchFamily="18" charset="0"/>
              </a:rPr>
              <a:t> (week I)</a:t>
            </a:r>
            <a:r>
              <a:rPr lang="nl-NL" sz="3200" b="0">
                <a:latin typeface="Arial Black" pitchFamily="34" charset="0"/>
              </a:rPr>
              <a:t> </a:t>
            </a:r>
          </a:p>
        </p:txBody>
      </p:sp>
      <p:pic>
        <p:nvPicPr>
          <p:cNvPr id="11267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895600"/>
            <a:ext cx="8153400" cy="76200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791200" y="3048000"/>
            <a:ext cx="2862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400" b="0">
                <a:latin typeface="Arial" charset="0"/>
              </a:rPr>
              <a:t>Joost van de Weijer</a:t>
            </a:r>
          </a:p>
        </p:txBody>
      </p:sp>
      <p:pic>
        <p:nvPicPr>
          <p:cNvPr id="11269" name="Picture 5" descr="cvctra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288" y="5641975"/>
            <a:ext cx="3429000" cy="574675"/>
          </a:xfrm>
          <a:prstGeom prst="rect">
            <a:avLst/>
          </a:prstGeom>
          <a:noFill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 l="7523" t="12007" r="5902" b="17496"/>
          <a:stretch>
            <a:fillRect/>
          </a:stretch>
        </p:blipFill>
        <p:spPr bwMode="auto">
          <a:xfrm>
            <a:off x="3384550" y="5478463"/>
            <a:ext cx="24145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1" name="Rectangle 1119"/>
          <p:cNvSpPr>
            <a:spLocks noChangeArrowheads="1"/>
          </p:cNvSpPr>
          <p:nvPr/>
        </p:nvSpPr>
        <p:spPr bwMode="auto">
          <a:xfrm>
            <a:off x="533400" y="2286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>
                <a:solidFill>
                  <a:schemeClr val="tx2"/>
                </a:solidFill>
                <a:latin typeface="Arial Black" pitchFamily="34" charset="0"/>
              </a:rPr>
              <a:t>The Framework</a:t>
            </a:r>
            <a:endParaRPr lang="nl-NL" b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19550" name="Picture 1118" descr="ISIS Rainbow.png                                               000FB642&#10;Bookdisk OS X                  B9D0BCC7: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8153400" cy="76200"/>
          </a:xfrm>
          <a:prstGeom prst="rect">
            <a:avLst/>
          </a:prstGeom>
          <a:noFill/>
        </p:spPr>
      </p:pic>
      <p:sp>
        <p:nvSpPr>
          <p:cNvPr id="19554" name="Text Box 1122"/>
          <p:cNvSpPr txBox="1">
            <a:spLocks noChangeArrowheads="1"/>
          </p:cNvSpPr>
          <p:nvPr/>
        </p:nvSpPr>
        <p:spPr bwMode="auto">
          <a:xfrm>
            <a:off x="304800" y="762000"/>
            <a:ext cx="5191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1. Did changing the settings improve results ?</a:t>
            </a:r>
            <a:r>
              <a:rPr lang="en-US"/>
              <a:t> </a:t>
            </a:r>
            <a:endParaRPr lang="nl-NL"/>
          </a:p>
        </p:txBody>
      </p:sp>
      <p:grpSp>
        <p:nvGrpSpPr>
          <p:cNvPr id="19557" name="Group 1125"/>
          <p:cNvGrpSpPr>
            <a:grpSpLocks/>
          </p:cNvGrpSpPr>
          <p:nvPr/>
        </p:nvGrpSpPr>
        <p:grpSpPr bwMode="auto">
          <a:xfrm>
            <a:off x="533400" y="1143000"/>
            <a:ext cx="8791575" cy="5457825"/>
            <a:chOff x="336" y="720"/>
            <a:chExt cx="5538" cy="3438"/>
          </a:xfrm>
        </p:grpSpPr>
        <p:sp>
          <p:nvSpPr>
            <p:cNvPr id="19458" name="Text Box 1026"/>
            <p:cNvSpPr txBox="1">
              <a:spLocks noChangeArrowheads="1"/>
            </p:cNvSpPr>
            <p:nvPr/>
          </p:nvSpPr>
          <p:spPr bwMode="auto">
            <a:xfrm>
              <a:off x="2462" y="1705"/>
              <a:ext cx="998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s-ES" sz="1200">
                  <a:solidFill>
                    <a:schemeClr val="accent2"/>
                  </a:solidFill>
                  <a:latin typeface="Arial" charset="0"/>
                </a:rPr>
                <a:t>Image  Representation</a:t>
              </a:r>
              <a:r>
                <a:rPr lang="es-ES" sz="1400">
                  <a:solidFill>
                    <a:schemeClr val="accent2"/>
                  </a:solidFill>
                  <a:latin typeface="Arial" charset="0"/>
                </a:rPr>
                <a:t> </a:t>
              </a:r>
            </a:p>
          </p:txBody>
        </p:sp>
        <p:grpSp>
          <p:nvGrpSpPr>
            <p:cNvPr id="19459" name="Group 1027"/>
            <p:cNvGrpSpPr>
              <a:grpSpLocks/>
            </p:cNvGrpSpPr>
            <p:nvPr/>
          </p:nvGrpSpPr>
          <p:grpSpPr bwMode="auto">
            <a:xfrm>
              <a:off x="384" y="1344"/>
              <a:ext cx="2595" cy="1361"/>
              <a:chOff x="384" y="1344"/>
              <a:chExt cx="2595" cy="1361"/>
            </a:xfrm>
          </p:grpSpPr>
          <p:sp>
            <p:nvSpPr>
              <p:cNvPr id="19460" name="Line 1028"/>
              <p:cNvSpPr>
                <a:spLocks noChangeShapeType="1"/>
              </p:cNvSpPr>
              <p:nvPr/>
            </p:nvSpPr>
            <p:spPr bwMode="auto">
              <a:xfrm flipH="1">
                <a:off x="974" y="1344"/>
                <a:ext cx="816" cy="544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461" name="Group 1029"/>
              <p:cNvGrpSpPr>
                <a:grpSpLocks/>
              </p:cNvGrpSpPr>
              <p:nvPr/>
            </p:nvGrpSpPr>
            <p:grpSpPr bwMode="auto">
              <a:xfrm>
                <a:off x="384" y="1979"/>
                <a:ext cx="793" cy="726"/>
                <a:chOff x="113" y="1253"/>
                <a:chExt cx="793" cy="726"/>
              </a:xfrm>
            </p:grpSpPr>
            <p:sp>
              <p:nvSpPr>
                <p:cNvPr id="19462" name="Oval 1030"/>
                <p:cNvSpPr>
                  <a:spLocks noChangeArrowheads="1"/>
                </p:cNvSpPr>
                <p:nvPr/>
              </p:nvSpPr>
              <p:spPr bwMode="auto">
                <a:xfrm>
                  <a:off x="158" y="1298"/>
                  <a:ext cx="272" cy="136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63" name="Oval 1031"/>
                <p:cNvSpPr>
                  <a:spLocks noChangeArrowheads="1"/>
                </p:cNvSpPr>
                <p:nvPr/>
              </p:nvSpPr>
              <p:spPr bwMode="auto">
                <a:xfrm>
                  <a:off x="158" y="1480"/>
                  <a:ext cx="227" cy="227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64" name="Oval 1032"/>
                <p:cNvSpPr>
                  <a:spLocks noChangeArrowheads="1"/>
                </p:cNvSpPr>
                <p:nvPr/>
              </p:nvSpPr>
              <p:spPr bwMode="auto">
                <a:xfrm>
                  <a:off x="203" y="1797"/>
                  <a:ext cx="136" cy="136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65" name="Oval 1033"/>
                <p:cNvSpPr>
                  <a:spLocks noChangeArrowheads="1"/>
                </p:cNvSpPr>
                <p:nvPr/>
              </p:nvSpPr>
              <p:spPr bwMode="auto">
                <a:xfrm>
                  <a:off x="657" y="1525"/>
                  <a:ext cx="182" cy="182"/>
                </a:xfrm>
                <a:prstGeom prst="ellips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66" name="Line 1034"/>
                <p:cNvSpPr>
                  <a:spLocks noChangeShapeType="1"/>
                </p:cNvSpPr>
                <p:nvPr/>
              </p:nvSpPr>
              <p:spPr bwMode="auto">
                <a:xfrm>
                  <a:off x="430" y="1616"/>
                  <a:ext cx="18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67" name="Rectangle 1035"/>
                <p:cNvSpPr>
                  <a:spLocks noChangeArrowheads="1"/>
                </p:cNvSpPr>
                <p:nvPr/>
              </p:nvSpPr>
              <p:spPr bwMode="auto">
                <a:xfrm>
                  <a:off x="113" y="1253"/>
                  <a:ext cx="793" cy="72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9468" name="Text Box 1036"/>
              <p:cNvSpPr txBox="1">
                <a:spLocks noChangeArrowheads="1"/>
              </p:cNvSpPr>
              <p:nvPr/>
            </p:nvSpPr>
            <p:spPr bwMode="auto">
              <a:xfrm>
                <a:off x="1200" y="2064"/>
                <a:ext cx="69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s-ES" sz="1200">
                    <a:solidFill>
                      <a:schemeClr val="accent2"/>
                    </a:solidFill>
                    <a:latin typeface="Arial" charset="0"/>
                  </a:rPr>
                  <a:t>2. Extraction</a:t>
                </a:r>
              </a:p>
            </p:txBody>
          </p:sp>
          <p:sp>
            <p:nvSpPr>
              <p:cNvPr id="19469" name="Line 1037"/>
              <p:cNvSpPr>
                <a:spLocks noChangeShapeType="1"/>
              </p:cNvSpPr>
              <p:nvPr/>
            </p:nvSpPr>
            <p:spPr bwMode="auto">
              <a:xfrm>
                <a:off x="1246" y="2291"/>
                <a:ext cx="771" cy="0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470" name="Group 1038"/>
              <p:cNvGrpSpPr>
                <a:grpSpLocks/>
              </p:cNvGrpSpPr>
              <p:nvPr/>
            </p:nvGrpSpPr>
            <p:grpSpPr bwMode="auto">
              <a:xfrm>
                <a:off x="2076" y="2016"/>
                <a:ext cx="207" cy="539"/>
                <a:chOff x="2532" y="1542"/>
                <a:chExt cx="184" cy="332"/>
              </a:xfrm>
            </p:grpSpPr>
            <p:sp>
              <p:nvSpPr>
                <p:cNvPr id="19471" name="AutoShape 1039"/>
                <p:cNvSpPr>
                  <a:spLocks noChangeArrowheads="1"/>
                </p:cNvSpPr>
                <p:nvPr/>
              </p:nvSpPr>
              <p:spPr bwMode="auto">
                <a:xfrm>
                  <a:off x="2532" y="1542"/>
                  <a:ext cx="184" cy="332"/>
                </a:xfrm>
                <a:prstGeom prst="bracketPair">
                  <a:avLst>
                    <a:gd name="adj" fmla="val 16667"/>
                  </a:avLst>
                </a:prstGeom>
                <a:noFill/>
                <a:ln w="19050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72" name="Line 1040"/>
                <p:cNvSpPr>
                  <a:spLocks noChangeAspect="1" noChangeShapeType="1"/>
                </p:cNvSpPr>
                <p:nvPr/>
              </p:nvSpPr>
              <p:spPr bwMode="auto">
                <a:xfrm>
                  <a:off x="2567" y="1607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73" name="Line 1041"/>
                <p:cNvSpPr>
                  <a:spLocks noChangeAspect="1" noChangeShapeType="1"/>
                </p:cNvSpPr>
                <p:nvPr/>
              </p:nvSpPr>
              <p:spPr bwMode="auto">
                <a:xfrm>
                  <a:off x="2567" y="1655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74" name="Line 1042"/>
                <p:cNvSpPr>
                  <a:spLocks noChangeAspect="1" noChangeShapeType="1"/>
                </p:cNvSpPr>
                <p:nvPr/>
              </p:nvSpPr>
              <p:spPr bwMode="auto">
                <a:xfrm>
                  <a:off x="2568" y="1703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75" name="Line 1043"/>
                <p:cNvSpPr>
                  <a:spLocks noChangeAspect="1" noChangeShapeType="1"/>
                </p:cNvSpPr>
                <p:nvPr/>
              </p:nvSpPr>
              <p:spPr bwMode="auto">
                <a:xfrm>
                  <a:off x="2568" y="1751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76" name="Line 1044"/>
                <p:cNvSpPr>
                  <a:spLocks noChangeAspect="1" noChangeShapeType="1"/>
                </p:cNvSpPr>
                <p:nvPr/>
              </p:nvSpPr>
              <p:spPr bwMode="auto">
                <a:xfrm>
                  <a:off x="2567" y="1803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9477" name="Group 1045"/>
              <p:cNvGrpSpPr>
                <a:grpSpLocks/>
              </p:cNvGrpSpPr>
              <p:nvPr/>
            </p:nvGrpSpPr>
            <p:grpSpPr bwMode="auto">
              <a:xfrm>
                <a:off x="2332" y="2021"/>
                <a:ext cx="207" cy="539"/>
                <a:chOff x="2532" y="1542"/>
                <a:chExt cx="184" cy="332"/>
              </a:xfrm>
            </p:grpSpPr>
            <p:sp>
              <p:nvSpPr>
                <p:cNvPr id="19478" name="AutoShape 1046"/>
                <p:cNvSpPr>
                  <a:spLocks noChangeArrowheads="1"/>
                </p:cNvSpPr>
                <p:nvPr/>
              </p:nvSpPr>
              <p:spPr bwMode="auto">
                <a:xfrm>
                  <a:off x="2532" y="1542"/>
                  <a:ext cx="184" cy="332"/>
                </a:xfrm>
                <a:prstGeom prst="bracketPair">
                  <a:avLst>
                    <a:gd name="adj" fmla="val 16667"/>
                  </a:avLst>
                </a:prstGeom>
                <a:noFill/>
                <a:ln w="19050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79" name="Line 1047"/>
                <p:cNvSpPr>
                  <a:spLocks noChangeAspect="1" noChangeShapeType="1"/>
                </p:cNvSpPr>
                <p:nvPr/>
              </p:nvSpPr>
              <p:spPr bwMode="auto">
                <a:xfrm>
                  <a:off x="2567" y="1607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80" name="Line 1048"/>
                <p:cNvSpPr>
                  <a:spLocks noChangeAspect="1" noChangeShapeType="1"/>
                </p:cNvSpPr>
                <p:nvPr/>
              </p:nvSpPr>
              <p:spPr bwMode="auto">
                <a:xfrm>
                  <a:off x="2567" y="1655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81" name="Line 1049"/>
                <p:cNvSpPr>
                  <a:spLocks noChangeAspect="1" noChangeShapeType="1"/>
                </p:cNvSpPr>
                <p:nvPr/>
              </p:nvSpPr>
              <p:spPr bwMode="auto">
                <a:xfrm>
                  <a:off x="2568" y="1703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82" name="Line 1050"/>
                <p:cNvSpPr>
                  <a:spLocks noChangeAspect="1" noChangeShapeType="1"/>
                </p:cNvSpPr>
                <p:nvPr/>
              </p:nvSpPr>
              <p:spPr bwMode="auto">
                <a:xfrm>
                  <a:off x="2568" y="1751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483" name="Line 1051"/>
                <p:cNvSpPr>
                  <a:spLocks noChangeAspect="1" noChangeShapeType="1"/>
                </p:cNvSpPr>
                <p:nvPr/>
              </p:nvSpPr>
              <p:spPr bwMode="auto">
                <a:xfrm>
                  <a:off x="2567" y="1803"/>
                  <a:ext cx="119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9484" name="Text Box 1052"/>
              <p:cNvSpPr txBox="1">
                <a:spLocks noChangeArrowheads="1"/>
              </p:cNvSpPr>
              <p:nvPr/>
            </p:nvSpPr>
            <p:spPr bwMode="auto">
              <a:xfrm>
                <a:off x="2544" y="2160"/>
                <a:ext cx="43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s-ES" sz="1200">
                    <a:solidFill>
                      <a:schemeClr val="accent2"/>
                    </a:solidFill>
                    <a:latin typeface="Arial" charset="0"/>
                  </a:rPr>
                  <a:t>shape</a:t>
                </a:r>
              </a:p>
              <a:p>
                <a:r>
                  <a:rPr lang="es-ES" sz="1200">
                    <a:solidFill>
                      <a:schemeClr val="accent2"/>
                    </a:solidFill>
                    <a:latin typeface="Arial" charset="0"/>
                  </a:rPr>
                  <a:t>texture</a:t>
                </a:r>
              </a:p>
              <a:p>
                <a:r>
                  <a:rPr lang="es-ES" sz="1200">
                    <a:solidFill>
                      <a:schemeClr val="accent2"/>
                    </a:solidFill>
                    <a:latin typeface="Arial" charset="0"/>
                  </a:rPr>
                  <a:t>color</a:t>
                </a:r>
              </a:p>
            </p:txBody>
          </p:sp>
        </p:grpSp>
        <p:grpSp>
          <p:nvGrpSpPr>
            <p:cNvPr id="19485" name="Group 1053"/>
            <p:cNvGrpSpPr>
              <a:grpSpLocks/>
            </p:cNvGrpSpPr>
            <p:nvPr/>
          </p:nvGrpSpPr>
          <p:grpSpPr bwMode="auto">
            <a:xfrm>
              <a:off x="495" y="797"/>
              <a:ext cx="2450" cy="947"/>
              <a:chOff x="303" y="797"/>
              <a:chExt cx="2450" cy="947"/>
            </a:xfrm>
          </p:grpSpPr>
          <p:sp>
            <p:nvSpPr>
              <p:cNvPr id="19486" name="Text Box 1054"/>
              <p:cNvSpPr txBox="1">
                <a:spLocks noChangeArrowheads="1"/>
              </p:cNvSpPr>
              <p:nvPr/>
            </p:nvSpPr>
            <p:spPr bwMode="auto">
              <a:xfrm>
                <a:off x="348" y="1552"/>
                <a:ext cx="47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s-ES" sz="1400" b="0">
                    <a:solidFill>
                      <a:schemeClr val="accent2"/>
                    </a:solidFill>
                    <a:latin typeface="Arial" charset="0"/>
                  </a:rPr>
                  <a:t> </a:t>
                </a:r>
                <a:r>
                  <a:rPr lang="es-ES" sz="1400">
                    <a:solidFill>
                      <a:schemeClr val="accent2"/>
                    </a:solidFill>
                    <a:latin typeface="Arial" charset="0"/>
                  </a:rPr>
                  <a:t>Image</a:t>
                </a:r>
              </a:p>
            </p:txBody>
          </p:sp>
          <p:grpSp>
            <p:nvGrpSpPr>
              <p:cNvPr id="19487" name="Group 1055"/>
              <p:cNvGrpSpPr>
                <a:grpSpLocks/>
              </p:cNvGrpSpPr>
              <p:nvPr/>
            </p:nvGrpSpPr>
            <p:grpSpPr bwMode="auto">
              <a:xfrm>
                <a:off x="303" y="871"/>
                <a:ext cx="680" cy="597"/>
                <a:chOff x="68" y="1071"/>
                <a:chExt cx="827" cy="682"/>
              </a:xfrm>
            </p:grpSpPr>
            <p:sp>
              <p:nvSpPr>
                <p:cNvPr id="19488" name="Rectangle 1056"/>
                <p:cNvSpPr>
                  <a:spLocks noChangeArrowheads="1"/>
                </p:cNvSpPr>
                <p:nvPr/>
              </p:nvSpPr>
              <p:spPr bwMode="auto">
                <a:xfrm>
                  <a:off x="295" y="1071"/>
                  <a:ext cx="600" cy="591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89" name="Rectangle 1057"/>
                <p:cNvSpPr>
                  <a:spLocks noChangeArrowheads="1"/>
                </p:cNvSpPr>
                <p:nvPr/>
              </p:nvSpPr>
              <p:spPr bwMode="auto">
                <a:xfrm>
                  <a:off x="206" y="1119"/>
                  <a:ext cx="600" cy="591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pic>
              <p:nvPicPr>
                <p:cNvPr id="19490" name="Picture 1058" descr="fruit14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68" y="1156"/>
                  <a:ext cx="680" cy="59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491" name="Group 1059"/>
              <p:cNvGrpSpPr>
                <a:grpSpLocks/>
              </p:cNvGrpSpPr>
              <p:nvPr/>
            </p:nvGrpSpPr>
            <p:grpSpPr bwMode="auto">
              <a:xfrm>
                <a:off x="966" y="797"/>
                <a:ext cx="1787" cy="755"/>
                <a:chOff x="867" y="90"/>
                <a:chExt cx="1787" cy="755"/>
              </a:xfrm>
            </p:grpSpPr>
            <p:sp>
              <p:nvSpPr>
                <p:cNvPr id="19492" name="Line 1060"/>
                <p:cNvSpPr>
                  <a:spLocks noChangeShapeType="1"/>
                </p:cNvSpPr>
                <p:nvPr/>
              </p:nvSpPr>
              <p:spPr bwMode="auto">
                <a:xfrm>
                  <a:off x="930" y="436"/>
                  <a:ext cx="771" cy="0"/>
                </a:xfrm>
                <a:prstGeom prst="line">
                  <a:avLst/>
                </a:prstGeom>
                <a:noFill/>
                <a:ln w="57150">
                  <a:solidFill>
                    <a:schemeClr val="hlink"/>
                  </a:solidFill>
                  <a:round/>
                  <a:headEnd/>
                  <a:tailEnd type="triangle" w="lg" len="lg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9493" name="Group 1061"/>
                <p:cNvGrpSpPr>
                  <a:grpSpLocks/>
                </p:cNvGrpSpPr>
                <p:nvPr/>
              </p:nvGrpSpPr>
              <p:grpSpPr bwMode="auto">
                <a:xfrm>
                  <a:off x="1701" y="119"/>
                  <a:ext cx="953" cy="726"/>
                  <a:chOff x="1701" y="119"/>
                  <a:chExt cx="953" cy="726"/>
                </a:xfrm>
              </p:grpSpPr>
              <p:grpSp>
                <p:nvGrpSpPr>
                  <p:cNvPr id="19494" name="Group 1062"/>
                  <p:cNvGrpSpPr>
                    <a:grpSpLocks/>
                  </p:cNvGrpSpPr>
                  <p:nvPr/>
                </p:nvGrpSpPr>
                <p:grpSpPr bwMode="auto">
                  <a:xfrm>
                    <a:off x="1701" y="119"/>
                    <a:ext cx="953" cy="726"/>
                    <a:chOff x="68" y="1071"/>
                    <a:chExt cx="827" cy="682"/>
                  </a:xfrm>
                </p:grpSpPr>
                <p:sp>
                  <p:nvSpPr>
                    <p:cNvPr id="19495" name="Rectangle 10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5" y="1071"/>
                      <a:ext cx="600" cy="5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496" name="Rectangle 10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" y="1119"/>
                      <a:ext cx="600" cy="5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pic>
                  <p:nvPicPr>
                    <p:cNvPr id="19497" name="Picture 1065" descr="fruit1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/>
                    <a:srcRect/>
                    <a:stretch>
                      <a:fillRect/>
                    </a:stretch>
                  </p:blipFill>
                  <p:spPr bwMode="auto">
                    <a:xfrm>
                      <a:off x="68" y="1156"/>
                      <a:ext cx="680" cy="59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</p:grpSp>
              <p:sp>
                <p:nvSpPr>
                  <p:cNvPr id="19498" name="Oval 1066"/>
                  <p:cNvSpPr>
                    <a:spLocks noChangeArrowheads="1"/>
                  </p:cNvSpPr>
                  <p:nvPr/>
                </p:nvSpPr>
                <p:spPr bwMode="auto">
                  <a:xfrm>
                    <a:off x="1837" y="663"/>
                    <a:ext cx="136" cy="91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499" name="Oval 1067"/>
                  <p:cNvSpPr>
                    <a:spLocks noChangeArrowheads="1"/>
                  </p:cNvSpPr>
                  <p:nvPr/>
                </p:nvSpPr>
                <p:spPr bwMode="auto">
                  <a:xfrm>
                    <a:off x="2200" y="709"/>
                    <a:ext cx="91" cy="91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0" name="Oval 1068"/>
                  <p:cNvSpPr>
                    <a:spLocks noChangeArrowheads="1"/>
                  </p:cNvSpPr>
                  <p:nvPr/>
                </p:nvSpPr>
                <p:spPr bwMode="auto">
                  <a:xfrm>
                    <a:off x="1927" y="346"/>
                    <a:ext cx="272" cy="136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1" name="Oval 1069"/>
                  <p:cNvSpPr>
                    <a:spLocks noChangeArrowheads="1"/>
                  </p:cNvSpPr>
                  <p:nvPr/>
                </p:nvSpPr>
                <p:spPr bwMode="auto">
                  <a:xfrm>
                    <a:off x="1746" y="300"/>
                    <a:ext cx="136" cy="136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2" name="Oval 1070"/>
                  <p:cNvSpPr>
                    <a:spLocks noChangeArrowheads="1"/>
                  </p:cNvSpPr>
                  <p:nvPr/>
                </p:nvSpPr>
                <p:spPr bwMode="auto">
                  <a:xfrm>
                    <a:off x="1701" y="391"/>
                    <a:ext cx="272" cy="272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3" name="Oval 1071"/>
                  <p:cNvSpPr>
                    <a:spLocks noChangeArrowheads="1"/>
                  </p:cNvSpPr>
                  <p:nvPr/>
                </p:nvSpPr>
                <p:spPr bwMode="auto">
                  <a:xfrm>
                    <a:off x="2245" y="346"/>
                    <a:ext cx="135" cy="318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9504" name="Text Box 1072"/>
                <p:cNvSpPr txBox="1">
                  <a:spLocks noChangeArrowheads="1"/>
                </p:cNvSpPr>
                <p:nvPr/>
              </p:nvSpPr>
              <p:spPr bwMode="auto">
                <a:xfrm>
                  <a:off x="867" y="90"/>
                  <a:ext cx="998" cy="3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es-ES" sz="1200">
                      <a:solidFill>
                        <a:schemeClr val="accent2"/>
                      </a:solidFill>
                      <a:latin typeface="Arial" charset="0"/>
                    </a:rPr>
                    <a:t>1. Feature </a:t>
                  </a:r>
                  <a:br>
                    <a:rPr lang="es-ES" sz="1200">
                      <a:solidFill>
                        <a:schemeClr val="accent2"/>
                      </a:solidFill>
                      <a:latin typeface="Arial" charset="0"/>
                    </a:rPr>
                  </a:br>
                  <a:r>
                    <a:rPr lang="es-ES" sz="1200">
                      <a:solidFill>
                        <a:schemeClr val="accent2"/>
                      </a:solidFill>
                      <a:latin typeface="Arial" charset="0"/>
                    </a:rPr>
                    <a:t>detection</a:t>
                  </a:r>
                  <a:r>
                    <a:rPr lang="es-ES" sz="1400">
                      <a:solidFill>
                        <a:srgbClr val="CC3300"/>
                      </a:solidFill>
                      <a:latin typeface="Arial" charset="0"/>
                    </a:rPr>
                    <a:t> </a:t>
                  </a:r>
                </a:p>
              </p:txBody>
            </p:sp>
          </p:grpSp>
        </p:grpSp>
        <p:grpSp>
          <p:nvGrpSpPr>
            <p:cNvPr id="19505" name="Group 1073"/>
            <p:cNvGrpSpPr>
              <a:grpSpLocks/>
            </p:cNvGrpSpPr>
            <p:nvPr/>
          </p:nvGrpSpPr>
          <p:grpSpPr bwMode="auto">
            <a:xfrm>
              <a:off x="336" y="2304"/>
              <a:ext cx="3648" cy="1854"/>
              <a:chOff x="144" y="2304"/>
              <a:chExt cx="3648" cy="1854"/>
            </a:xfrm>
          </p:grpSpPr>
          <p:sp>
            <p:nvSpPr>
              <p:cNvPr id="19506" name="Text Box 1074"/>
              <p:cNvSpPr txBox="1">
                <a:spLocks noChangeArrowheads="1"/>
              </p:cNvSpPr>
              <p:nvPr/>
            </p:nvSpPr>
            <p:spPr bwMode="auto">
              <a:xfrm>
                <a:off x="2880" y="3600"/>
                <a:ext cx="82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s-ES" sz="1400">
                    <a:solidFill>
                      <a:schemeClr val="accent2"/>
                    </a:solidFill>
                    <a:latin typeface="Arial" charset="0"/>
                  </a:rPr>
                  <a:t>shape words</a:t>
                </a:r>
                <a:r>
                  <a:rPr lang="es-ES" sz="1400">
                    <a:solidFill>
                      <a:srgbClr val="CC3300"/>
                    </a:solidFill>
                    <a:latin typeface="Arial" charset="0"/>
                  </a:rPr>
                  <a:t> </a:t>
                </a:r>
              </a:p>
            </p:txBody>
          </p:sp>
          <p:sp>
            <p:nvSpPr>
              <p:cNvPr id="19507" name="Line 1075"/>
              <p:cNvSpPr>
                <a:spLocks noChangeShapeType="1"/>
              </p:cNvSpPr>
              <p:nvPr/>
            </p:nvSpPr>
            <p:spPr bwMode="auto">
              <a:xfrm flipH="1">
                <a:off x="1248" y="2640"/>
                <a:ext cx="513" cy="624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8" name="Text Box 1076"/>
              <p:cNvSpPr txBox="1">
                <a:spLocks noChangeArrowheads="1"/>
              </p:cNvSpPr>
              <p:nvPr/>
            </p:nvSpPr>
            <p:spPr bwMode="auto">
              <a:xfrm rot="169338018">
                <a:off x="681" y="2775"/>
                <a:ext cx="1133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s-ES" sz="1400">
                    <a:solidFill>
                      <a:schemeClr val="accent2"/>
                    </a:solidFill>
                    <a:latin typeface="Arial" charset="0"/>
                  </a:rPr>
                  <a:t>3.Learn vocabulary</a:t>
                </a:r>
              </a:p>
            </p:txBody>
          </p:sp>
          <p:pic>
            <p:nvPicPr>
              <p:cNvPr id="19509" name="Picture 107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832" y="2880"/>
                <a:ext cx="960" cy="6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9510" name="Text Box 1078"/>
              <p:cNvSpPr txBox="1">
                <a:spLocks noChangeArrowheads="1"/>
              </p:cNvSpPr>
              <p:nvPr/>
            </p:nvSpPr>
            <p:spPr bwMode="auto">
              <a:xfrm>
                <a:off x="1776" y="3600"/>
                <a:ext cx="74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s-ES" sz="1400">
                    <a:solidFill>
                      <a:srgbClr val="CC3300"/>
                    </a:solidFill>
                    <a:latin typeface="Arial" charset="0"/>
                  </a:rPr>
                  <a:t> </a:t>
                </a:r>
                <a:r>
                  <a:rPr lang="es-ES" sz="1400">
                    <a:solidFill>
                      <a:schemeClr val="accent2"/>
                    </a:solidFill>
                    <a:latin typeface="Arial" charset="0"/>
                  </a:rPr>
                  <a:t>Shape Voc</a:t>
                </a:r>
                <a:r>
                  <a:rPr lang="es-ES" sz="1400">
                    <a:solidFill>
                      <a:srgbClr val="CC3300"/>
                    </a:solidFill>
                    <a:latin typeface="Arial" charset="0"/>
                  </a:rPr>
                  <a:t> </a:t>
                </a:r>
              </a:p>
            </p:txBody>
          </p:sp>
          <p:sp>
            <p:nvSpPr>
              <p:cNvPr id="19511" name="Line 1079"/>
              <p:cNvSpPr>
                <a:spLocks noChangeShapeType="1"/>
              </p:cNvSpPr>
              <p:nvPr/>
            </p:nvSpPr>
            <p:spPr bwMode="auto">
              <a:xfrm flipV="1">
                <a:off x="1248" y="3264"/>
                <a:ext cx="1440" cy="43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512" name="Group 1080"/>
              <p:cNvGrpSpPr>
                <a:grpSpLocks/>
              </p:cNvGrpSpPr>
              <p:nvPr/>
            </p:nvGrpSpPr>
            <p:grpSpPr bwMode="auto">
              <a:xfrm>
                <a:off x="144" y="2928"/>
                <a:ext cx="1266" cy="1230"/>
                <a:chOff x="102" y="2699"/>
                <a:chExt cx="1266" cy="1230"/>
              </a:xfrm>
            </p:grpSpPr>
            <p:sp>
              <p:nvSpPr>
                <p:cNvPr id="19513" name="Line 1081"/>
                <p:cNvSpPr>
                  <a:spLocks noChangeShapeType="1"/>
                </p:cNvSpPr>
                <p:nvPr/>
              </p:nvSpPr>
              <p:spPr bwMode="auto">
                <a:xfrm flipV="1">
                  <a:off x="102" y="2699"/>
                  <a:ext cx="0" cy="1229"/>
                </a:xfrm>
                <a:prstGeom prst="line">
                  <a:avLst/>
                </a:prstGeom>
                <a:noFill/>
                <a:ln w="19050">
                  <a:solidFill>
                    <a:srgbClr val="CC33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4" name="Line 1082"/>
                <p:cNvSpPr>
                  <a:spLocks noChangeShapeType="1"/>
                </p:cNvSpPr>
                <p:nvPr/>
              </p:nvSpPr>
              <p:spPr bwMode="auto">
                <a:xfrm flipV="1">
                  <a:off x="102" y="3250"/>
                  <a:ext cx="937" cy="67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5" name="Line 1083"/>
                <p:cNvSpPr>
                  <a:spLocks noChangeShapeType="1"/>
                </p:cNvSpPr>
                <p:nvPr/>
              </p:nvSpPr>
              <p:spPr bwMode="auto">
                <a:xfrm>
                  <a:off x="102" y="3928"/>
                  <a:ext cx="1266" cy="1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9516" name="Group 1084"/>
                <p:cNvGrpSpPr>
                  <a:grpSpLocks/>
                </p:cNvGrpSpPr>
                <p:nvPr/>
              </p:nvGrpSpPr>
              <p:grpSpPr bwMode="auto">
                <a:xfrm>
                  <a:off x="130" y="3067"/>
                  <a:ext cx="251" cy="412"/>
                  <a:chOff x="130" y="3067"/>
                  <a:chExt cx="251" cy="412"/>
                </a:xfrm>
              </p:grpSpPr>
              <p:sp>
                <p:nvSpPr>
                  <p:cNvPr id="19517" name="Oval 10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" y="3266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8" name="Oval 10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0" y="3237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9" name="Oval 10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0" y="3379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0" name="Oval 108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0" y="3067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1" name="Oval 10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8" y="3104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522" name="Group 1090"/>
                <p:cNvGrpSpPr>
                  <a:grpSpLocks/>
                </p:cNvGrpSpPr>
                <p:nvPr/>
              </p:nvGrpSpPr>
              <p:grpSpPr bwMode="auto">
                <a:xfrm>
                  <a:off x="640" y="3096"/>
                  <a:ext cx="279" cy="292"/>
                  <a:chOff x="640" y="3096"/>
                  <a:chExt cx="279" cy="292"/>
                </a:xfrm>
              </p:grpSpPr>
              <p:sp>
                <p:nvSpPr>
                  <p:cNvPr id="19523" name="Oval 10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25" y="3096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4" name="Oval 10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4" y="3288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5" name="Oval 109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" y="3209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6" name="Oval 10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0" y="3181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527" name="Group 1095"/>
                <p:cNvGrpSpPr>
                  <a:grpSpLocks/>
                </p:cNvGrpSpPr>
                <p:nvPr/>
              </p:nvGrpSpPr>
              <p:grpSpPr bwMode="auto">
                <a:xfrm>
                  <a:off x="839" y="3663"/>
                  <a:ext cx="403" cy="215"/>
                  <a:chOff x="839" y="3663"/>
                  <a:chExt cx="403" cy="215"/>
                </a:xfrm>
              </p:grpSpPr>
              <p:sp>
                <p:nvSpPr>
                  <p:cNvPr id="19528" name="Oval 10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3" y="3778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9" name="Oval 10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09" y="3663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30" name="Oval 10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952" y="3776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31" name="Oval 10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39" y="3719"/>
                    <a:ext cx="109" cy="1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9050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9532" name="Group 1100"/>
            <p:cNvGrpSpPr>
              <a:grpSpLocks/>
            </p:cNvGrpSpPr>
            <p:nvPr/>
          </p:nvGrpSpPr>
          <p:grpSpPr bwMode="auto">
            <a:xfrm>
              <a:off x="3120" y="720"/>
              <a:ext cx="2496" cy="2064"/>
              <a:chOff x="2928" y="720"/>
              <a:chExt cx="2496" cy="2064"/>
            </a:xfrm>
          </p:grpSpPr>
          <p:sp>
            <p:nvSpPr>
              <p:cNvPr id="19533" name="Line 1101"/>
              <p:cNvSpPr>
                <a:spLocks noChangeShapeType="1"/>
              </p:cNvSpPr>
              <p:nvPr/>
            </p:nvSpPr>
            <p:spPr bwMode="auto">
              <a:xfrm flipV="1">
                <a:off x="2928" y="1054"/>
                <a:ext cx="900" cy="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534" name="Group 1102"/>
              <p:cNvGrpSpPr>
                <a:grpSpLocks/>
              </p:cNvGrpSpPr>
              <p:nvPr/>
            </p:nvGrpSpPr>
            <p:grpSpPr bwMode="auto">
              <a:xfrm>
                <a:off x="3984" y="720"/>
                <a:ext cx="1344" cy="912"/>
                <a:chOff x="4812" y="13202"/>
                <a:chExt cx="2450" cy="1814"/>
              </a:xfrm>
            </p:grpSpPr>
            <p:sp>
              <p:nvSpPr>
                <p:cNvPr id="19535" name="Line 1103"/>
                <p:cNvSpPr>
                  <a:spLocks noChangeShapeType="1"/>
                </p:cNvSpPr>
                <p:nvPr/>
              </p:nvSpPr>
              <p:spPr bwMode="auto">
                <a:xfrm>
                  <a:off x="4812" y="13202"/>
                  <a:ext cx="1" cy="15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36" name="Line 1104"/>
                <p:cNvSpPr>
                  <a:spLocks noChangeShapeType="1"/>
                </p:cNvSpPr>
                <p:nvPr/>
              </p:nvSpPr>
              <p:spPr bwMode="auto">
                <a:xfrm>
                  <a:off x="4812" y="14760"/>
                  <a:ext cx="24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37" name="Rectangle 1105"/>
                <p:cNvSpPr>
                  <a:spLocks noChangeArrowheads="1"/>
                </p:cNvSpPr>
                <p:nvPr/>
              </p:nvSpPr>
              <p:spPr bwMode="auto">
                <a:xfrm>
                  <a:off x="5221" y="13806"/>
                  <a:ext cx="161" cy="95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38" name="Rectangle 1106"/>
                <p:cNvSpPr>
                  <a:spLocks noChangeArrowheads="1"/>
                </p:cNvSpPr>
                <p:nvPr/>
              </p:nvSpPr>
              <p:spPr bwMode="auto">
                <a:xfrm>
                  <a:off x="5546" y="14066"/>
                  <a:ext cx="164" cy="69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39" name="Rectangle 1107"/>
                <p:cNvSpPr>
                  <a:spLocks noChangeArrowheads="1"/>
                </p:cNvSpPr>
                <p:nvPr/>
              </p:nvSpPr>
              <p:spPr bwMode="auto">
                <a:xfrm>
                  <a:off x="5869" y="13374"/>
                  <a:ext cx="164" cy="138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40" name="Rectangle 1108"/>
                <p:cNvSpPr>
                  <a:spLocks noChangeArrowheads="1"/>
                </p:cNvSpPr>
                <p:nvPr/>
              </p:nvSpPr>
              <p:spPr bwMode="auto">
                <a:xfrm>
                  <a:off x="6267" y="14153"/>
                  <a:ext cx="161" cy="607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pic>
              <p:nvPicPr>
                <p:cNvPr id="19541" name="Picture 1109"/>
                <p:cNvPicPr>
                  <a:picLocks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5175" y="14812"/>
                  <a:ext cx="227" cy="2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2" name="Picture 1110"/>
                <p:cNvPicPr>
                  <a:picLocks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538" y="14812"/>
                  <a:ext cx="227" cy="2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3" name="Picture 1111"/>
                <p:cNvPicPr>
                  <a:picLocks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5856" y="14812"/>
                  <a:ext cx="227" cy="2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544" name="Picture 1112"/>
                <p:cNvPicPr>
                  <a:picLocks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6264" y="14812"/>
                  <a:ext cx="227" cy="2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9545" name="Line 1113"/>
              <p:cNvSpPr>
                <a:spLocks noChangeShapeType="1"/>
              </p:cNvSpPr>
              <p:nvPr/>
            </p:nvSpPr>
            <p:spPr bwMode="auto">
              <a:xfrm flipV="1">
                <a:off x="3312" y="1056"/>
                <a:ext cx="0" cy="1728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6" name="Line 1114"/>
              <p:cNvSpPr>
                <a:spLocks noChangeShapeType="1"/>
              </p:cNvSpPr>
              <p:nvPr/>
            </p:nvSpPr>
            <p:spPr bwMode="auto">
              <a:xfrm>
                <a:off x="4656" y="1728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7" name="Rectangle 1115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1584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b="0">
                    <a:latin typeface="Arial" charset="0"/>
                  </a:rPr>
                  <a:t>image classification</a:t>
                </a:r>
              </a:p>
              <a:p>
                <a:pPr algn="ctr"/>
                <a:r>
                  <a:rPr lang="en-US" sz="1800" b="0">
                    <a:latin typeface="Arial" charset="0"/>
                  </a:rPr>
                  <a:t>image retrieval</a:t>
                </a:r>
                <a:endParaRPr lang="nl-NL" sz="1800" b="0">
                  <a:latin typeface="Arial" charset="0"/>
                </a:endParaRPr>
              </a:p>
            </p:txBody>
          </p:sp>
          <p:sp>
            <p:nvSpPr>
              <p:cNvPr id="19548" name="Text Box 1116"/>
              <p:cNvSpPr txBox="1">
                <a:spLocks noChangeArrowheads="1"/>
              </p:cNvSpPr>
              <p:nvPr/>
            </p:nvSpPr>
            <p:spPr bwMode="auto">
              <a:xfrm>
                <a:off x="3024" y="720"/>
                <a:ext cx="45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s-ES" sz="1200">
                    <a:solidFill>
                      <a:schemeClr val="accent2"/>
                    </a:solidFill>
                    <a:latin typeface="Arial" charset="0"/>
                  </a:rPr>
                  <a:t>4. BOW</a:t>
                </a:r>
              </a:p>
            </p:txBody>
          </p:sp>
          <p:sp>
            <p:nvSpPr>
              <p:cNvPr id="19549" name="Text Box 1117"/>
              <p:cNvSpPr txBox="1">
                <a:spLocks noChangeArrowheads="1"/>
              </p:cNvSpPr>
              <p:nvPr/>
            </p:nvSpPr>
            <p:spPr bwMode="auto">
              <a:xfrm>
                <a:off x="3792" y="1776"/>
                <a:ext cx="110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s-ES" sz="1200">
                    <a:solidFill>
                      <a:schemeClr val="accent2"/>
                    </a:solidFill>
                    <a:latin typeface="Arial" charset="0"/>
                  </a:rPr>
                  <a:t>5. SVM/ distance measures</a:t>
                </a:r>
              </a:p>
            </p:txBody>
          </p:sp>
        </p:grpSp>
        <p:sp>
          <p:nvSpPr>
            <p:cNvPr id="19552" name="Text Box 1120"/>
            <p:cNvSpPr txBox="1">
              <a:spLocks noChangeArrowheads="1"/>
            </p:cNvSpPr>
            <p:nvPr/>
          </p:nvSpPr>
          <p:spPr bwMode="auto">
            <a:xfrm>
              <a:off x="4224" y="2784"/>
              <a:ext cx="1344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000"/>
                <a:t>2. Do you use cross validation ?</a:t>
              </a:r>
              <a:r>
                <a:rPr lang="en-US"/>
                <a:t> </a:t>
              </a:r>
              <a:endParaRPr lang="nl-NL"/>
            </a:p>
          </p:txBody>
        </p:sp>
        <p:sp>
          <p:nvSpPr>
            <p:cNvPr id="19555" name="Text Box 1123"/>
            <p:cNvSpPr txBox="1">
              <a:spLocks noChangeArrowheads="1"/>
            </p:cNvSpPr>
            <p:nvPr/>
          </p:nvSpPr>
          <p:spPr bwMode="auto">
            <a:xfrm>
              <a:off x="1536" y="3792"/>
              <a:ext cx="205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/>
                <a:t>3.What is the slowest part ?</a:t>
              </a:r>
              <a:r>
                <a:rPr lang="en-US"/>
                <a:t> </a:t>
              </a:r>
              <a:endParaRPr lang="nl-NL"/>
            </a:p>
          </p:txBody>
        </p:sp>
        <p:sp>
          <p:nvSpPr>
            <p:cNvPr id="19556" name="Text Box 1124"/>
            <p:cNvSpPr txBox="1">
              <a:spLocks noChangeArrowheads="1"/>
            </p:cNvSpPr>
            <p:nvPr/>
          </p:nvSpPr>
          <p:spPr bwMode="auto">
            <a:xfrm>
              <a:off x="3552" y="3696"/>
              <a:ext cx="232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/>
                <a:t>4.Can you visualize the words ?</a:t>
              </a:r>
              <a:r>
                <a:rPr lang="en-US"/>
                <a:t> </a:t>
              </a:r>
              <a:endParaRPr lang="nl-N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61988" y="301625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>
                <a:solidFill>
                  <a:schemeClr val="tx2"/>
                </a:solidFill>
                <a:latin typeface="Arial Black" pitchFamily="34" charset="0"/>
              </a:rPr>
              <a:t>Extra Assignment</a:t>
            </a:r>
            <a:endParaRPr lang="nl-NL" b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474663" y="1254125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>
                <a:solidFill>
                  <a:schemeClr val="tx2"/>
                </a:solidFill>
                <a:latin typeface="Arial Black" pitchFamily="34" charset="0"/>
              </a:rPr>
              <a:t>I : Spatial Pyramids  (I)</a:t>
            </a:r>
            <a:endParaRPr lang="nl-NL" b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357158" y="1857364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II </a:t>
            </a:r>
            <a:r>
              <a:rPr lang="en-GB" b="0" dirty="0">
                <a:solidFill>
                  <a:schemeClr val="tx2"/>
                </a:solidFill>
                <a:latin typeface="Arial Black" pitchFamily="34" charset="0"/>
              </a:rPr>
              <a:t>: Opponent </a:t>
            </a:r>
            <a:r>
              <a:rPr lang="en-GB" b="0" dirty="0" err="1">
                <a:solidFill>
                  <a:schemeClr val="tx2"/>
                </a:solidFill>
                <a:latin typeface="Arial Black" pitchFamily="34" charset="0"/>
              </a:rPr>
              <a:t>color</a:t>
            </a:r>
            <a:r>
              <a:rPr lang="en-GB" b="0" dirty="0">
                <a:solidFill>
                  <a:schemeClr val="tx2"/>
                </a:solidFill>
                <a:latin typeface="Arial Black" pitchFamily="34" charset="0"/>
              </a:rPr>
              <a:t> SIFT (</a:t>
            </a:r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II)</a:t>
            </a:r>
            <a:endParaRPr lang="en-GB" b="0" dirty="0" smtClean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28596" y="3357562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sz="2000" b="0" dirty="0">
                <a:solidFill>
                  <a:schemeClr val="tx2"/>
                </a:solidFill>
                <a:latin typeface="Arial Black" pitchFamily="34" charset="0"/>
              </a:rPr>
              <a:t>Answer the question: does it improve results for event classification ? </a:t>
            </a:r>
            <a:endParaRPr lang="nl-NL" sz="2000" b="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500034" y="3929066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sz="2000" b="0" dirty="0">
                <a:solidFill>
                  <a:schemeClr val="tx2"/>
                </a:solidFill>
                <a:latin typeface="Arial Black" pitchFamily="34" charset="0"/>
              </a:rPr>
              <a:t>1. One extra assignment per group</a:t>
            </a:r>
            <a:r>
              <a:rPr lang="en-GB" sz="2000" b="0" dirty="0" smtClean="0">
                <a:solidFill>
                  <a:schemeClr val="tx2"/>
                </a:solidFill>
                <a:latin typeface="Arial Black" pitchFamily="34" charset="0"/>
              </a:rPr>
              <a:t>.</a:t>
            </a:r>
            <a:endParaRPr lang="en-GB" sz="2000" b="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1" name="Rectangle 46"/>
          <p:cNvSpPr>
            <a:spLocks noChangeArrowheads="1"/>
          </p:cNvSpPr>
          <p:nvPr/>
        </p:nvSpPr>
        <p:spPr bwMode="auto">
          <a:xfrm>
            <a:off x="428596" y="2428868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III </a:t>
            </a:r>
            <a:r>
              <a:rPr lang="en-GB" b="0" dirty="0">
                <a:solidFill>
                  <a:schemeClr val="tx2"/>
                </a:solidFill>
                <a:latin typeface="Arial Black" pitchFamily="34" charset="0"/>
              </a:rPr>
              <a:t>: </a:t>
            </a:r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Portmanteaux Vocabularies (</a:t>
            </a:r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III)</a:t>
            </a:r>
            <a:endParaRPr lang="en-GB" b="0" dirty="0" smtClean="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368300"/>
            <a:ext cx="7772400" cy="584200"/>
          </a:xfrm>
          <a:ln/>
        </p:spPr>
        <p:txBody>
          <a:bodyPr/>
          <a:lstStyle/>
          <a:p>
            <a:pPr algn="l"/>
            <a:r>
              <a:rPr lang="en-GB" sz="2800">
                <a:latin typeface="Arial Black" pitchFamily="34" charset="0"/>
              </a:rPr>
              <a:t>I : Spatial Pyramids</a:t>
            </a:r>
            <a:endParaRPr lang="nl-NL" sz="2800">
              <a:latin typeface="Arial Black" pitchFamily="34" charset="0"/>
            </a:endParaRPr>
          </a:p>
        </p:txBody>
      </p:sp>
      <p:pic>
        <p:nvPicPr>
          <p:cNvPr id="7171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105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b="0">
                <a:solidFill>
                  <a:schemeClr val="tx2"/>
                </a:solidFill>
                <a:latin typeface="Arial" charset="0"/>
              </a:rPr>
              <a:t> Spatial pyramyds have been proposed to allow for spatial relation ships between the visual words [Lazebnik 06].</a:t>
            </a:r>
            <a:endParaRPr lang="nl-NL" sz="2000" b="0">
              <a:solidFill>
                <a:schemeClr val="tx2"/>
              </a:solidFill>
              <a:latin typeface="Arial" charset="0"/>
            </a:endParaRP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381000" y="1600200"/>
            <a:ext cx="5629275" cy="4303713"/>
            <a:chOff x="246" y="1248"/>
            <a:chExt cx="3546" cy="2711"/>
          </a:xfrm>
        </p:grpSpPr>
        <p:grpSp>
          <p:nvGrpSpPr>
            <p:cNvPr id="7174" name="Group 6"/>
            <p:cNvGrpSpPr>
              <a:grpSpLocks/>
            </p:cNvGrpSpPr>
            <p:nvPr/>
          </p:nvGrpSpPr>
          <p:grpSpPr bwMode="auto">
            <a:xfrm>
              <a:off x="246" y="1273"/>
              <a:ext cx="3537" cy="2686"/>
              <a:chOff x="246" y="1273"/>
              <a:chExt cx="3537" cy="2686"/>
            </a:xfrm>
          </p:grpSpPr>
          <p:pic>
            <p:nvPicPr>
              <p:cNvPr id="7175" name="Picture 7" descr="harris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052" y="1273"/>
                <a:ext cx="1731" cy="1253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7176" name="Picture 8" descr="Not_plastic_bag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384" y="2905"/>
                <a:ext cx="798" cy="1038"/>
              </a:xfrm>
              <a:prstGeom prst="rect">
                <a:avLst/>
              </a:prstGeom>
              <a:noFill/>
            </p:spPr>
          </p:pic>
          <p:pic>
            <p:nvPicPr>
              <p:cNvPr id="7177" name="Picture 9" descr="Not_plastic_bag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72" y="2865"/>
                <a:ext cx="841" cy="1094"/>
              </a:xfrm>
              <a:prstGeom prst="rect">
                <a:avLst/>
              </a:prstGeom>
              <a:noFill/>
            </p:spPr>
          </p:pic>
          <p:sp>
            <p:nvSpPr>
              <p:cNvPr id="7178" name="Text Box 10"/>
              <p:cNvSpPr txBox="1">
                <a:spLocks noChangeArrowheads="1"/>
              </p:cNvSpPr>
              <p:nvPr/>
            </p:nvSpPr>
            <p:spPr bwMode="auto">
              <a:xfrm>
                <a:off x="246" y="3103"/>
                <a:ext cx="300" cy="6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6600" b="0">
                    <a:solidFill>
                      <a:schemeClr val="tx2"/>
                    </a:solidFill>
                    <a:latin typeface="Arial" charset="0"/>
                  </a:rPr>
                  <a:t>{</a:t>
                </a:r>
                <a:endParaRPr lang="nl-NL" sz="6600" b="0">
                  <a:solidFill>
                    <a:schemeClr val="tx2"/>
                  </a:solidFill>
                  <a:latin typeface="Arial" charset="0"/>
                </a:endParaRPr>
              </a:p>
            </p:txBody>
          </p:sp>
          <p:sp>
            <p:nvSpPr>
              <p:cNvPr id="7179" name="Line 11"/>
              <p:cNvSpPr>
                <a:spLocks noChangeShapeType="1"/>
              </p:cNvSpPr>
              <p:nvPr/>
            </p:nvSpPr>
            <p:spPr bwMode="auto">
              <a:xfrm flipH="1">
                <a:off x="1800" y="2168"/>
                <a:ext cx="680" cy="74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0" name="Line 12"/>
              <p:cNvSpPr>
                <a:spLocks noChangeShapeType="1"/>
              </p:cNvSpPr>
              <p:nvPr/>
            </p:nvSpPr>
            <p:spPr bwMode="auto">
              <a:xfrm>
                <a:off x="2528" y="1520"/>
                <a:ext cx="168" cy="12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81" name="Group 13"/>
            <p:cNvGrpSpPr>
              <a:grpSpLocks/>
            </p:cNvGrpSpPr>
            <p:nvPr/>
          </p:nvGrpSpPr>
          <p:grpSpPr bwMode="auto">
            <a:xfrm>
              <a:off x="2048" y="1248"/>
              <a:ext cx="1744" cy="1280"/>
              <a:chOff x="2048" y="1248"/>
              <a:chExt cx="1744" cy="1280"/>
            </a:xfrm>
          </p:grpSpPr>
          <p:sp>
            <p:nvSpPr>
              <p:cNvPr id="7182" name="Line 14"/>
              <p:cNvSpPr>
                <a:spLocks noChangeShapeType="1"/>
              </p:cNvSpPr>
              <p:nvPr/>
            </p:nvSpPr>
            <p:spPr bwMode="auto">
              <a:xfrm>
                <a:off x="2976" y="1248"/>
                <a:ext cx="0" cy="12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3" name="Line 15"/>
              <p:cNvSpPr>
                <a:spLocks noChangeShapeType="1"/>
              </p:cNvSpPr>
              <p:nvPr/>
            </p:nvSpPr>
            <p:spPr bwMode="auto">
              <a:xfrm>
                <a:off x="2048" y="1880"/>
                <a:ext cx="1744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84" name="Group 16"/>
          <p:cNvGrpSpPr>
            <a:grpSpLocks/>
          </p:cNvGrpSpPr>
          <p:nvPr/>
        </p:nvGrpSpPr>
        <p:grpSpPr bwMode="auto">
          <a:xfrm>
            <a:off x="377825" y="1639888"/>
            <a:ext cx="2747963" cy="4243387"/>
            <a:chOff x="244" y="1273"/>
            <a:chExt cx="1731" cy="2673"/>
          </a:xfrm>
        </p:grpSpPr>
        <p:pic>
          <p:nvPicPr>
            <p:cNvPr id="7185" name="Picture 17" descr="harris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4" y="1273"/>
              <a:ext cx="1731" cy="12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7186" name="Picture 18" descr="Not_plastic_bag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0" y="2945"/>
              <a:ext cx="770" cy="1001"/>
            </a:xfrm>
            <a:prstGeom prst="rect">
              <a:avLst/>
            </a:prstGeom>
            <a:noFill/>
          </p:spPr>
        </p:pic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 flipH="1">
              <a:off x="960" y="2528"/>
              <a:ext cx="128" cy="3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88" name="Group 20"/>
          <p:cNvGrpSpPr>
            <a:grpSpLocks/>
          </p:cNvGrpSpPr>
          <p:nvPr/>
        </p:nvGrpSpPr>
        <p:grpSpPr bwMode="auto">
          <a:xfrm>
            <a:off x="5092700" y="1600200"/>
            <a:ext cx="3838575" cy="4252913"/>
            <a:chOff x="3214" y="1248"/>
            <a:chExt cx="2418" cy="2679"/>
          </a:xfrm>
        </p:grpSpPr>
        <p:sp>
          <p:nvSpPr>
            <p:cNvPr id="7189" name="Text Box 21"/>
            <p:cNvSpPr txBox="1">
              <a:spLocks noChangeArrowheads="1"/>
            </p:cNvSpPr>
            <p:nvPr/>
          </p:nvSpPr>
          <p:spPr bwMode="auto">
            <a:xfrm>
              <a:off x="5046" y="3119"/>
              <a:ext cx="300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6600" b="0">
                  <a:solidFill>
                    <a:schemeClr val="tx2"/>
                  </a:solidFill>
                  <a:latin typeface="Arial" charset="0"/>
                </a:rPr>
                <a:t>}</a:t>
              </a:r>
              <a:endParaRPr lang="nl-NL" sz="6600" b="0">
                <a:solidFill>
                  <a:schemeClr val="tx2"/>
                </a:solidFill>
                <a:latin typeface="Arial" charset="0"/>
              </a:endParaRPr>
            </a:p>
          </p:txBody>
        </p:sp>
        <p:grpSp>
          <p:nvGrpSpPr>
            <p:cNvPr id="7190" name="Group 22"/>
            <p:cNvGrpSpPr>
              <a:grpSpLocks/>
            </p:cNvGrpSpPr>
            <p:nvPr/>
          </p:nvGrpSpPr>
          <p:grpSpPr bwMode="auto">
            <a:xfrm>
              <a:off x="3214" y="1248"/>
              <a:ext cx="2418" cy="2679"/>
              <a:chOff x="3214" y="1248"/>
              <a:chExt cx="2418" cy="2679"/>
            </a:xfrm>
          </p:grpSpPr>
          <p:grpSp>
            <p:nvGrpSpPr>
              <p:cNvPr id="7191" name="Group 23"/>
              <p:cNvGrpSpPr>
                <a:grpSpLocks/>
              </p:cNvGrpSpPr>
              <p:nvPr/>
            </p:nvGrpSpPr>
            <p:grpSpPr bwMode="auto">
              <a:xfrm>
                <a:off x="3848" y="1248"/>
                <a:ext cx="1784" cy="1296"/>
                <a:chOff x="3848" y="1248"/>
                <a:chExt cx="1784" cy="1296"/>
              </a:xfrm>
            </p:grpSpPr>
            <p:pic>
              <p:nvPicPr>
                <p:cNvPr id="7192" name="Picture 24" descr="harris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3876" y="1265"/>
                  <a:ext cx="1731" cy="1253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7193" name="Line 25"/>
                <p:cNvSpPr>
                  <a:spLocks noChangeShapeType="1"/>
                </p:cNvSpPr>
                <p:nvPr/>
              </p:nvSpPr>
              <p:spPr bwMode="auto">
                <a:xfrm>
                  <a:off x="4744" y="1256"/>
                  <a:ext cx="0" cy="128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4" name="Line 26"/>
                <p:cNvSpPr>
                  <a:spLocks noChangeShapeType="1"/>
                </p:cNvSpPr>
                <p:nvPr/>
              </p:nvSpPr>
              <p:spPr bwMode="auto">
                <a:xfrm>
                  <a:off x="3872" y="1880"/>
                  <a:ext cx="1744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5" name="Line 27"/>
                <p:cNvSpPr>
                  <a:spLocks noChangeShapeType="1"/>
                </p:cNvSpPr>
                <p:nvPr/>
              </p:nvSpPr>
              <p:spPr bwMode="auto">
                <a:xfrm>
                  <a:off x="4288" y="1248"/>
                  <a:ext cx="0" cy="128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6" name="Line 28"/>
                <p:cNvSpPr>
                  <a:spLocks noChangeShapeType="1"/>
                </p:cNvSpPr>
                <p:nvPr/>
              </p:nvSpPr>
              <p:spPr bwMode="auto">
                <a:xfrm>
                  <a:off x="5192" y="1264"/>
                  <a:ext cx="0" cy="128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7" name="Line 29"/>
                <p:cNvSpPr>
                  <a:spLocks noChangeShapeType="1"/>
                </p:cNvSpPr>
                <p:nvPr/>
              </p:nvSpPr>
              <p:spPr bwMode="auto">
                <a:xfrm>
                  <a:off x="3848" y="2192"/>
                  <a:ext cx="1744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8" name="Line 30"/>
                <p:cNvSpPr>
                  <a:spLocks noChangeShapeType="1"/>
                </p:cNvSpPr>
                <p:nvPr/>
              </p:nvSpPr>
              <p:spPr bwMode="auto">
                <a:xfrm>
                  <a:off x="3888" y="1568"/>
                  <a:ext cx="1744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7199" name="Picture 31" descr="Not_plastic_bag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896" y="2873"/>
                <a:ext cx="810" cy="1054"/>
              </a:xfrm>
              <a:prstGeom prst="rect">
                <a:avLst/>
              </a:prstGeom>
              <a:noFill/>
            </p:spPr>
          </p:pic>
          <p:sp>
            <p:nvSpPr>
              <p:cNvPr id="7200" name="Text Box 32"/>
              <p:cNvSpPr txBox="1">
                <a:spLocks noChangeArrowheads="1"/>
              </p:cNvSpPr>
              <p:nvPr/>
            </p:nvSpPr>
            <p:spPr bwMode="auto">
              <a:xfrm>
                <a:off x="3214" y="3151"/>
                <a:ext cx="852" cy="6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6600" b="0">
                    <a:solidFill>
                      <a:schemeClr val="tx2"/>
                    </a:solidFill>
                    <a:latin typeface="Arial" charset="0"/>
                  </a:rPr>
                  <a:t>...</a:t>
                </a:r>
                <a:endParaRPr lang="nl-NL" sz="6600" b="0">
                  <a:solidFill>
                    <a:schemeClr val="tx2"/>
                  </a:solidFill>
                  <a:latin typeface="Arial" charset="0"/>
                </a:endParaRPr>
              </a:p>
            </p:txBody>
          </p:sp>
          <p:sp>
            <p:nvSpPr>
              <p:cNvPr id="7201" name="Text Box 33"/>
              <p:cNvSpPr txBox="1">
                <a:spLocks noChangeArrowheads="1"/>
              </p:cNvSpPr>
              <p:nvPr/>
            </p:nvSpPr>
            <p:spPr bwMode="auto">
              <a:xfrm>
                <a:off x="4606" y="3111"/>
                <a:ext cx="852" cy="6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6600" b="0">
                    <a:solidFill>
                      <a:schemeClr val="tx2"/>
                    </a:solidFill>
                    <a:latin typeface="Arial" charset="0"/>
                  </a:rPr>
                  <a:t>...</a:t>
                </a:r>
                <a:endParaRPr lang="nl-NL" sz="6600" b="0">
                  <a:solidFill>
                    <a:schemeClr val="tx2"/>
                  </a:solidFill>
                  <a:latin typeface="Arial" charset="0"/>
                </a:endParaRPr>
              </a:p>
            </p:txBody>
          </p:sp>
          <p:sp>
            <p:nvSpPr>
              <p:cNvPr id="7202" name="Line 34"/>
              <p:cNvSpPr>
                <a:spLocks noChangeShapeType="1"/>
              </p:cNvSpPr>
              <p:nvPr/>
            </p:nvSpPr>
            <p:spPr bwMode="auto">
              <a:xfrm>
                <a:off x="4112" y="2344"/>
                <a:ext cx="168" cy="45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203" name="Text Box 35"/>
          <p:cNvSpPr txBox="1">
            <a:spLocks noChangeArrowheads="1"/>
          </p:cNvSpPr>
          <p:nvPr/>
        </p:nvSpPr>
        <p:spPr bwMode="auto">
          <a:xfrm>
            <a:off x="1066800" y="5791200"/>
            <a:ext cx="6721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/>
              <a:t> </a:t>
            </a:r>
            <a:r>
              <a:rPr lang="en-US" sz="2000" b="0"/>
              <a:t>At least some spatial information is coded in the BOW representation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Text Box 71"/>
          <p:cNvSpPr txBox="1">
            <a:spLocks noChangeArrowheads="1"/>
          </p:cNvSpPr>
          <p:nvPr/>
        </p:nvSpPr>
        <p:spPr bwMode="auto">
          <a:xfrm>
            <a:off x="2971800" y="2182813"/>
            <a:ext cx="1825625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0" i="1">
                <a:latin typeface="Times" pitchFamily="18" charset="0"/>
              </a:rPr>
              <a:t>opponent colors</a:t>
            </a:r>
          </a:p>
        </p:txBody>
      </p:sp>
      <p:grpSp>
        <p:nvGrpSpPr>
          <p:cNvPr id="3154" name="Group 82"/>
          <p:cNvGrpSpPr>
            <a:grpSpLocks/>
          </p:cNvGrpSpPr>
          <p:nvPr/>
        </p:nvGrpSpPr>
        <p:grpSpPr bwMode="auto">
          <a:xfrm>
            <a:off x="2495550" y="2597150"/>
            <a:ext cx="2846388" cy="2151063"/>
            <a:chOff x="1724" y="1873"/>
            <a:chExt cx="1793" cy="1355"/>
          </a:xfrm>
        </p:grpSpPr>
        <p:pic>
          <p:nvPicPr>
            <p:cNvPr id="3142" name="Picture 70" descr="highlight_cub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24" y="1873"/>
              <a:ext cx="1793" cy="1353"/>
            </a:xfrm>
            <a:prstGeom prst="rect">
              <a:avLst/>
            </a:prstGeom>
            <a:noFill/>
          </p:spPr>
        </p:pic>
        <p:sp>
          <p:nvSpPr>
            <p:cNvPr id="3146" name="Line 74"/>
            <p:cNvSpPr>
              <a:spLocks noChangeShapeType="1"/>
            </p:cNvSpPr>
            <p:nvPr/>
          </p:nvSpPr>
          <p:spPr bwMode="auto">
            <a:xfrm flipV="1">
              <a:off x="2389" y="1890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7" name="Line 75"/>
            <p:cNvSpPr>
              <a:spLocks noChangeShapeType="1"/>
            </p:cNvSpPr>
            <p:nvPr/>
          </p:nvSpPr>
          <p:spPr bwMode="auto">
            <a:xfrm flipH="1">
              <a:off x="1889" y="2919"/>
              <a:ext cx="125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8" name="Line 76"/>
            <p:cNvSpPr>
              <a:spLocks noChangeShapeType="1"/>
            </p:cNvSpPr>
            <p:nvPr/>
          </p:nvSpPr>
          <p:spPr bwMode="auto">
            <a:xfrm>
              <a:off x="3245" y="2794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9" name="Text Box 77"/>
            <p:cNvSpPr txBox="1">
              <a:spLocks noChangeArrowheads="1"/>
            </p:cNvSpPr>
            <p:nvPr/>
          </p:nvSpPr>
          <p:spPr bwMode="auto">
            <a:xfrm>
              <a:off x="2221" y="1874"/>
              <a:ext cx="2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0"/>
                <a:t>B</a:t>
              </a:r>
              <a:endParaRPr lang="en-US" sz="2400" b="0" i="1"/>
            </a:p>
          </p:txBody>
        </p:sp>
        <p:sp>
          <p:nvSpPr>
            <p:cNvPr id="3150" name="Text Box 78"/>
            <p:cNvSpPr txBox="1">
              <a:spLocks noChangeArrowheads="1"/>
            </p:cNvSpPr>
            <p:nvPr/>
          </p:nvSpPr>
          <p:spPr bwMode="auto">
            <a:xfrm>
              <a:off x="1853" y="2978"/>
              <a:ext cx="2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0"/>
                <a:t>R</a:t>
              </a:r>
              <a:endParaRPr lang="en-US" sz="2400" b="0" i="1"/>
            </a:p>
          </p:txBody>
        </p:sp>
        <p:sp>
          <p:nvSpPr>
            <p:cNvPr id="3151" name="Text Box 79"/>
            <p:cNvSpPr txBox="1">
              <a:spLocks noChangeArrowheads="1"/>
            </p:cNvSpPr>
            <p:nvPr/>
          </p:nvSpPr>
          <p:spPr bwMode="auto">
            <a:xfrm>
              <a:off x="3249" y="2578"/>
              <a:ext cx="2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0"/>
                <a:t>G</a:t>
              </a:r>
              <a:endParaRPr lang="en-US" sz="2400" b="0" i="1"/>
            </a:p>
          </p:txBody>
        </p:sp>
      </p:grpSp>
      <p:pic>
        <p:nvPicPr>
          <p:cNvPr id="3153" name="Picture 81" descr="event_1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" y="2871788"/>
            <a:ext cx="1666875" cy="1423987"/>
          </a:xfrm>
          <a:prstGeom prst="rect">
            <a:avLst/>
          </a:prstGeom>
          <a:noFill/>
        </p:spPr>
      </p:pic>
      <p:sp>
        <p:nvSpPr>
          <p:cNvPr id="3156" name="Line 84"/>
          <p:cNvSpPr>
            <a:spLocks noChangeShapeType="1"/>
          </p:cNvSpPr>
          <p:nvPr/>
        </p:nvSpPr>
        <p:spPr bwMode="auto">
          <a:xfrm>
            <a:off x="2381250" y="3562350"/>
            <a:ext cx="56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160" name="Picture 8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  <p:sp>
        <p:nvSpPr>
          <p:cNvPr id="3163" name="Rectangle 91"/>
          <p:cNvSpPr>
            <a:spLocks noChangeArrowheads="1"/>
          </p:cNvSpPr>
          <p:nvPr/>
        </p:nvSpPr>
        <p:spPr bwMode="auto">
          <a:xfrm>
            <a:off x="622300" y="3683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II </a:t>
            </a:r>
            <a:r>
              <a:rPr lang="en-GB" b="0" dirty="0">
                <a:solidFill>
                  <a:schemeClr val="tx2"/>
                </a:solidFill>
                <a:latin typeface="Arial Black" pitchFamily="34" charset="0"/>
              </a:rPr>
              <a:t>: Opponent </a:t>
            </a:r>
            <a:r>
              <a:rPr lang="en-GB" b="0" dirty="0" err="1">
                <a:solidFill>
                  <a:schemeClr val="tx2"/>
                </a:solidFill>
                <a:latin typeface="Arial Black" pitchFamily="34" charset="0"/>
              </a:rPr>
              <a:t>color</a:t>
            </a:r>
            <a:r>
              <a:rPr lang="en-GB" b="0" dirty="0">
                <a:solidFill>
                  <a:schemeClr val="tx2"/>
                </a:solidFill>
                <a:latin typeface="Arial Black" pitchFamily="34" charset="0"/>
              </a:rPr>
              <a:t> SIFT</a:t>
            </a:r>
            <a:endParaRPr lang="nl-NL" b="0" dirty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3164" name="Picture 9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1050" y="900113"/>
            <a:ext cx="19446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65" name="Picture 9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2013" y="2635250"/>
            <a:ext cx="1931987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66" name="Picture 9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8838" y="4395788"/>
            <a:ext cx="1931987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67" name="Text Box 95"/>
          <p:cNvSpPr txBox="1">
            <a:spLocks noChangeArrowheads="1"/>
          </p:cNvSpPr>
          <p:nvPr/>
        </p:nvSpPr>
        <p:spPr bwMode="auto">
          <a:xfrm>
            <a:off x="5502275" y="1336675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O1</a:t>
            </a:r>
            <a:endParaRPr lang="nl-NL" sz="2000"/>
          </a:p>
        </p:txBody>
      </p:sp>
      <p:sp>
        <p:nvSpPr>
          <p:cNvPr id="3168" name="Text Box 96"/>
          <p:cNvSpPr txBox="1">
            <a:spLocks noChangeArrowheads="1"/>
          </p:cNvSpPr>
          <p:nvPr/>
        </p:nvSpPr>
        <p:spPr bwMode="auto">
          <a:xfrm>
            <a:off x="5627688" y="3841750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O2</a:t>
            </a:r>
            <a:endParaRPr lang="nl-NL" sz="2000"/>
          </a:p>
        </p:txBody>
      </p:sp>
      <p:sp>
        <p:nvSpPr>
          <p:cNvPr id="3169" name="Text Box 97"/>
          <p:cNvSpPr txBox="1">
            <a:spLocks noChangeArrowheads="1"/>
          </p:cNvSpPr>
          <p:nvPr/>
        </p:nvSpPr>
        <p:spPr bwMode="auto">
          <a:xfrm>
            <a:off x="5499100" y="5473700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O3</a:t>
            </a:r>
            <a:endParaRPr lang="nl-NL" sz="2000"/>
          </a:p>
        </p:txBody>
      </p:sp>
      <p:sp>
        <p:nvSpPr>
          <p:cNvPr id="3170" name="Line 98"/>
          <p:cNvSpPr>
            <a:spLocks noChangeShapeType="1"/>
          </p:cNvSpPr>
          <p:nvPr/>
        </p:nvSpPr>
        <p:spPr bwMode="auto">
          <a:xfrm>
            <a:off x="5030788" y="4168775"/>
            <a:ext cx="1020762" cy="142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1" name="Line 99"/>
          <p:cNvSpPr>
            <a:spLocks noChangeShapeType="1"/>
          </p:cNvSpPr>
          <p:nvPr/>
        </p:nvSpPr>
        <p:spPr bwMode="auto">
          <a:xfrm>
            <a:off x="5089525" y="3568700"/>
            <a:ext cx="93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2" name="Line 100"/>
          <p:cNvSpPr>
            <a:spLocks noChangeShapeType="1"/>
          </p:cNvSpPr>
          <p:nvPr/>
        </p:nvSpPr>
        <p:spPr bwMode="auto">
          <a:xfrm flipV="1">
            <a:off x="7810500" y="3762375"/>
            <a:ext cx="952500" cy="154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3" name="Line 101"/>
          <p:cNvSpPr>
            <a:spLocks noChangeShapeType="1"/>
          </p:cNvSpPr>
          <p:nvPr/>
        </p:nvSpPr>
        <p:spPr bwMode="auto">
          <a:xfrm flipV="1">
            <a:off x="4830763" y="1965325"/>
            <a:ext cx="952500" cy="154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4" name="Line 102"/>
          <p:cNvSpPr>
            <a:spLocks noChangeShapeType="1"/>
          </p:cNvSpPr>
          <p:nvPr/>
        </p:nvSpPr>
        <p:spPr bwMode="auto">
          <a:xfrm>
            <a:off x="7837488" y="3573463"/>
            <a:ext cx="93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" name="Line 103"/>
          <p:cNvSpPr>
            <a:spLocks noChangeShapeType="1"/>
          </p:cNvSpPr>
          <p:nvPr/>
        </p:nvSpPr>
        <p:spPr bwMode="auto">
          <a:xfrm>
            <a:off x="7747000" y="2003425"/>
            <a:ext cx="1020763" cy="142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" name="Text Box 104"/>
          <p:cNvSpPr txBox="1">
            <a:spLocks noChangeArrowheads="1"/>
          </p:cNvSpPr>
          <p:nvPr/>
        </p:nvSpPr>
        <p:spPr bwMode="auto">
          <a:xfrm>
            <a:off x="530225" y="1077913"/>
            <a:ext cx="50323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800" b="0" dirty="0">
                <a:solidFill>
                  <a:schemeClr val="tx2"/>
                </a:solidFill>
                <a:latin typeface="Arial" charset="0"/>
              </a:rPr>
              <a:t> The </a:t>
            </a:r>
            <a:r>
              <a:rPr lang="en-US" sz="1800" b="0" dirty="0" err="1">
                <a:solidFill>
                  <a:schemeClr val="tx2"/>
                </a:solidFill>
                <a:latin typeface="Arial" charset="0"/>
              </a:rPr>
              <a:t>ColorSift</a:t>
            </a:r>
            <a:r>
              <a:rPr lang="en-US" sz="1800" b="0" dirty="0">
                <a:solidFill>
                  <a:schemeClr val="tx2"/>
                </a:solidFill>
                <a:latin typeface="Arial" charset="0"/>
              </a:rPr>
              <a:t> combines photometric invariance theory and the SIFT descriptor [</a:t>
            </a:r>
            <a:r>
              <a:rPr lang="en-US" sz="1800" dirty="0">
                <a:solidFill>
                  <a:schemeClr val="tx2"/>
                </a:solidFill>
                <a:latin typeface="Arial" charset="0"/>
              </a:rPr>
              <a:t>Van </a:t>
            </a:r>
            <a:r>
              <a:rPr lang="en-US" sz="1800" dirty="0" err="1">
                <a:solidFill>
                  <a:schemeClr val="tx2"/>
                </a:solidFill>
                <a:latin typeface="Arial" charset="0"/>
              </a:rPr>
              <a:t>der</a:t>
            </a:r>
            <a:r>
              <a:rPr lang="en-US" sz="1800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Arial" charset="0"/>
              </a:rPr>
              <a:t>Sande</a:t>
            </a:r>
            <a:r>
              <a:rPr lang="en-US" sz="1800" dirty="0">
                <a:solidFill>
                  <a:schemeClr val="tx2"/>
                </a:solidFill>
                <a:latin typeface="Arial" charset="0"/>
              </a:rPr>
              <a:t> 09</a:t>
            </a:r>
            <a:r>
              <a:rPr lang="en-US" sz="1800" b="0" dirty="0">
                <a:solidFill>
                  <a:schemeClr val="tx2"/>
                </a:solidFill>
                <a:latin typeface="Arial" charset="0"/>
              </a:rPr>
              <a:t>].</a:t>
            </a:r>
            <a:endParaRPr lang="nl-NL" sz="1800" b="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177" name="Text Box 105"/>
          <p:cNvSpPr txBox="1">
            <a:spLocks noChangeArrowheads="1"/>
          </p:cNvSpPr>
          <p:nvPr/>
        </p:nvSpPr>
        <p:spPr bwMode="auto">
          <a:xfrm>
            <a:off x="669925" y="5424488"/>
            <a:ext cx="48164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b="0"/>
              <a:t> easy way to combine color and SIFT.</a:t>
            </a:r>
          </a:p>
          <a:p>
            <a:pPr>
              <a:buFontTx/>
              <a:buChar char="•"/>
            </a:pPr>
            <a:r>
              <a:rPr lang="en-US" sz="2000" b="0"/>
              <a:t> others: only use SIFT on luminance (can use other methods to incorporate color).</a:t>
            </a:r>
            <a:endParaRPr lang="nl-NL" sz="20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0" name="Picture 8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  <p:sp>
        <p:nvSpPr>
          <p:cNvPr id="3163" name="Rectangle 91"/>
          <p:cNvSpPr>
            <a:spLocks noChangeArrowheads="1"/>
          </p:cNvSpPr>
          <p:nvPr/>
        </p:nvSpPr>
        <p:spPr bwMode="auto">
          <a:xfrm>
            <a:off x="622300" y="3683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III: </a:t>
            </a:r>
            <a:r>
              <a:rPr lang="en-GB" b="0" dirty="0" smtClean="0">
                <a:solidFill>
                  <a:schemeClr val="tx2"/>
                </a:solidFill>
                <a:latin typeface="Arial Black" pitchFamily="34" charset="0"/>
              </a:rPr>
              <a:t>Portmanteau vocabularies</a:t>
            </a:r>
            <a:endParaRPr lang="nl-NL" b="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08678" y="1800797"/>
            <a:ext cx="7937005" cy="393842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endParaRPr kumimoji="0" lang="en-US" sz="2000" b="1" i="1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s-ES" sz="2000" b="1" i="1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s-ES" sz="20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s-ES" sz="20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" name="Picture 4" descr="C:\Users\fahad.CVC\Documents\binding_nips\trunk\figs\method_over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500174"/>
            <a:ext cx="7599385" cy="4426924"/>
          </a:xfrm>
          <a:prstGeom prst="rect">
            <a:avLst/>
          </a:prstGeom>
          <a:noFill/>
        </p:spPr>
      </p:pic>
      <p:sp>
        <p:nvSpPr>
          <p:cNvPr id="32" name="Text Box 104"/>
          <p:cNvSpPr txBox="1">
            <a:spLocks noChangeArrowheads="1"/>
          </p:cNvSpPr>
          <p:nvPr/>
        </p:nvSpPr>
        <p:spPr bwMode="auto">
          <a:xfrm>
            <a:off x="4111625" y="6211669"/>
            <a:ext cx="50323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800" b="0" dirty="0" smtClean="0">
                <a:solidFill>
                  <a:schemeClr val="tx2"/>
                </a:solidFill>
                <a:latin typeface="Arial" charset="0"/>
              </a:rPr>
              <a:t>Portmanteau Vocabularies for Multi-Cue Image Representation, [</a:t>
            </a:r>
            <a:r>
              <a:rPr lang="en-US" sz="1800" dirty="0" smtClean="0">
                <a:solidFill>
                  <a:schemeClr val="tx2"/>
                </a:solidFill>
                <a:latin typeface="Arial" charset="0"/>
              </a:rPr>
              <a:t>Khan et al.  2011</a:t>
            </a:r>
            <a:r>
              <a:rPr lang="en-US" sz="1800" b="0" dirty="0" smtClean="0">
                <a:solidFill>
                  <a:schemeClr val="tx2"/>
                </a:solidFill>
                <a:latin typeface="Arial" charset="0"/>
              </a:rPr>
              <a:t>].</a:t>
            </a:r>
            <a:endParaRPr lang="nl-NL" sz="1800" b="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3" name="Text Box 104"/>
          <p:cNvSpPr txBox="1">
            <a:spLocks noChangeArrowheads="1"/>
          </p:cNvSpPr>
          <p:nvPr/>
        </p:nvSpPr>
        <p:spPr bwMode="auto">
          <a:xfrm>
            <a:off x="530225" y="1077913"/>
            <a:ext cx="81137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1800" b="0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1800" b="0" dirty="0" smtClean="0">
                <a:solidFill>
                  <a:schemeClr val="tx2"/>
                </a:solidFill>
                <a:latin typeface="Arial" charset="0"/>
              </a:rPr>
              <a:t> An efficient method to combine color and shape for image classification. </a:t>
            </a:r>
            <a:endParaRPr lang="nl-NL" sz="1800" b="0" dirty="0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0" name="Rectangle 124"/>
          <p:cNvSpPr>
            <a:spLocks noChangeArrowheads="1"/>
          </p:cNvSpPr>
          <p:nvPr/>
        </p:nvSpPr>
        <p:spPr bwMode="auto">
          <a:xfrm>
            <a:off x="622300" y="3683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>
                <a:solidFill>
                  <a:schemeClr val="tx2"/>
                </a:solidFill>
                <a:latin typeface="Arial Black" pitchFamily="34" charset="0"/>
              </a:rPr>
              <a:t>The mAP of the groups:</a:t>
            </a:r>
            <a:endParaRPr lang="nl-NL" b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4221" name="Picture 12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  <p:sp>
        <p:nvSpPr>
          <p:cNvPr id="4222" name="Text Box 126"/>
          <p:cNvSpPr txBox="1">
            <a:spLocks noChangeArrowheads="1"/>
          </p:cNvSpPr>
          <p:nvPr/>
        </p:nvSpPr>
        <p:spPr bwMode="auto">
          <a:xfrm>
            <a:off x="1219200" y="6019800"/>
            <a:ext cx="641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Try to analyze the behavior of the precision-recall curves.</a:t>
            </a:r>
            <a:endParaRPr lang="nl-NL" sz="2000"/>
          </a:p>
        </p:txBody>
      </p:sp>
      <p:pic>
        <p:nvPicPr>
          <p:cNvPr id="8" name="Picture 7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1071546"/>
            <a:ext cx="6488613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0" name="Rectangle 124"/>
          <p:cNvSpPr>
            <a:spLocks noChangeArrowheads="1"/>
          </p:cNvSpPr>
          <p:nvPr/>
        </p:nvSpPr>
        <p:spPr bwMode="auto">
          <a:xfrm>
            <a:off x="622300" y="3683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>
                <a:solidFill>
                  <a:schemeClr val="tx2"/>
                </a:solidFill>
                <a:latin typeface="Arial Black" pitchFamily="34" charset="0"/>
              </a:rPr>
              <a:t>The mAP of the groups:</a:t>
            </a:r>
            <a:endParaRPr lang="nl-NL" b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4221" name="Picture 12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  <p:sp>
        <p:nvSpPr>
          <p:cNvPr id="4222" name="Text Box 126"/>
          <p:cNvSpPr txBox="1">
            <a:spLocks noChangeArrowheads="1"/>
          </p:cNvSpPr>
          <p:nvPr/>
        </p:nvSpPr>
        <p:spPr bwMode="auto">
          <a:xfrm>
            <a:off x="1219200" y="6019800"/>
            <a:ext cx="641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Try to analyze the behavior of the precision-recall curves.</a:t>
            </a:r>
            <a:endParaRPr lang="nl-NL" sz="2000"/>
          </a:p>
        </p:txBody>
      </p:sp>
      <p:pic>
        <p:nvPicPr>
          <p:cNvPr id="6" name="Picture 5" descr="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1357298"/>
            <a:ext cx="5820667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 bwMode="auto">
          <a:xfrm>
            <a:off x="2786050" y="2500306"/>
            <a:ext cx="571504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715008" y="3071810"/>
            <a:ext cx="571504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4714876" y="3071810"/>
            <a:ext cx="571504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3786182" y="2500306"/>
            <a:ext cx="571504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1785918" y="3000372"/>
            <a:ext cx="571504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7715272" y="3071810"/>
            <a:ext cx="571504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6715140" y="3071810"/>
            <a:ext cx="571504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071538" y="4643446"/>
            <a:ext cx="5943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 dirty="0"/>
              <a:t>group 1: </a:t>
            </a:r>
            <a:r>
              <a:rPr lang="en-US" sz="2000" b="0" dirty="0" smtClean="0"/>
              <a:t>Eduard, Didier, </a:t>
            </a:r>
            <a:r>
              <a:rPr lang="en-US" sz="2000" b="0" dirty="0" err="1" smtClean="0"/>
              <a:t>Adria</a:t>
            </a:r>
            <a:endParaRPr lang="en-US" sz="2000" b="0" dirty="0"/>
          </a:p>
          <a:p>
            <a:r>
              <a:rPr lang="en-US" sz="2000" b="0" dirty="0"/>
              <a:t>group 2</a:t>
            </a:r>
            <a:r>
              <a:rPr lang="en-US" sz="2000" b="0" dirty="0" smtClean="0"/>
              <a:t>: </a:t>
            </a:r>
            <a:r>
              <a:rPr lang="en-US" sz="2000" b="0" dirty="0" smtClean="0"/>
              <a:t>Marta, Long </a:t>
            </a:r>
            <a:r>
              <a:rPr lang="en-US" sz="2000" b="0" dirty="0" err="1" smtClean="0"/>
              <a:t>Long</a:t>
            </a:r>
            <a:r>
              <a:rPr lang="en-US" sz="2000" b="0" dirty="0" smtClean="0"/>
              <a:t>, Francesca, Andrew</a:t>
            </a:r>
            <a:endParaRPr lang="en-US" sz="2000" b="0" dirty="0"/>
          </a:p>
          <a:p>
            <a:r>
              <a:rPr lang="en-US" sz="2000" b="0" dirty="0"/>
              <a:t>group 3: </a:t>
            </a:r>
            <a:r>
              <a:rPr lang="en-US" sz="2000" b="0" dirty="0" err="1" smtClean="0"/>
              <a:t>Ivet</a:t>
            </a:r>
            <a:r>
              <a:rPr lang="en-US" sz="2000" b="0" dirty="0" smtClean="0"/>
              <a:t>, Manuel, Sean</a:t>
            </a:r>
            <a:endParaRPr lang="nl-NL" sz="2000" b="0" dirty="0"/>
          </a:p>
        </p:txBody>
      </p:sp>
      <p:graphicFrame>
        <p:nvGraphicFramePr>
          <p:cNvPr id="18435" name="Group 3"/>
          <p:cNvGraphicFramePr>
            <a:graphicFrameLocks noGrp="1"/>
          </p:cNvGraphicFramePr>
          <p:nvPr/>
        </p:nvGraphicFramePr>
        <p:xfrm>
          <a:off x="642910" y="1643050"/>
          <a:ext cx="7848600" cy="2438401"/>
        </p:xfrm>
        <a:graphic>
          <a:graphicData uri="http://schemas.openxmlformats.org/drawingml/2006/table">
            <a:tbl>
              <a:tblPr/>
              <a:tblGrid>
                <a:gridCol w="981075"/>
                <a:gridCol w="981075"/>
                <a:gridCol w="981075"/>
                <a:gridCol w="981075"/>
                <a:gridCol w="981075"/>
                <a:gridCol w="981075"/>
                <a:gridCol w="981075"/>
                <a:gridCol w="981075"/>
              </a:tblGrid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group 1</a:t>
                      </a:r>
                      <a:endParaRPr kumimoji="0" lang="nl-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0.69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group 2</a:t>
                      </a:r>
                      <a:endParaRPr kumimoji="0" lang="nl-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0.92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0.74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0.61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0.99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0.95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0.95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0.86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group 3</a:t>
                      </a:r>
                      <a:endParaRPr kumimoji="0" lang="nl-N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0.61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0.58</a:t>
                      </a:r>
                      <a:endParaRPr lang="en-US" sz="2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0.27</a:t>
                      </a:r>
                      <a:endParaRPr lang="en-US" sz="2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0.81</a:t>
                      </a:r>
                      <a:endParaRPr lang="en-US" sz="2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0.28</a:t>
                      </a:r>
                      <a:endParaRPr lang="en-US" sz="2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0.50</a:t>
                      </a:r>
                      <a:endParaRPr lang="en-US" sz="2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0.61</a:t>
                      </a:r>
                      <a:endParaRPr lang="en-US" sz="2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8484" name="Picture 52" descr="event_1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2610" y="1682738"/>
            <a:ext cx="927100" cy="792162"/>
          </a:xfrm>
          <a:prstGeom prst="rect">
            <a:avLst/>
          </a:prstGeom>
          <a:noFill/>
        </p:spPr>
      </p:pic>
      <p:pic>
        <p:nvPicPr>
          <p:cNvPr id="18485" name="Picture 53" descr="event_2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3210" y="1687500"/>
            <a:ext cx="896938" cy="762000"/>
          </a:xfrm>
          <a:prstGeom prst="rect">
            <a:avLst/>
          </a:prstGeom>
          <a:noFill/>
        </p:spPr>
      </p:pic>
      <p:pic>
        <p:nvPicPr>
          <p:cNvPr id="18486" name="Picture 54" descr="event_27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7935" y="1684325"/>
            <a:ext cx="938213" cy="757238"/>
          </a:xfrm>
          <a:prstGeom prst="rect">
            <a:avLst/>
          </a:prstGeom>
          <a:noFill/>
        </p:spPr>
      </p:pic>
      <p:pic>
        <p:nvPicPr>
          <p:cNvPr id="18487" name="Picture 55" descr="event_3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7110" y="1662100"/>
            <a:ext cx="836613" cy="768350"/>
          </a:xfrm>
          <a:prstGeom prst="rect">
            <a:avLst/>
          </a:prstGeom>
          <a:noFill/>
        </p:spPr>
      </p:pic>
      <p:pic>
        <p:nvPicPr>
          <p:cNvPr id="18488" name="Picture 56" descr="C:\students\master09\events\event_0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2248" y="1684325"/>
            <a:ext cx="838200" cy="762000"/>
          </a:xfrm>
          <a:prstGeom prst="rect">
            <a:avLst/>
          </a:prstGeom>
          <a:noFill/>
        </p:spPr>
      </p:pic>
      <p:pic>
        <p:nvPicPr>
          <p:cNvPr id="18489" name="Picture 57" descr="C:\students\master09\events\event_0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00310" y="1719250"/>
            <a:ext cx="841375" cy="685800"/>
          </a:xfrm>
          <a:prstGeom prst="rect">
            <a:avLst/>
          </a:prstGeom>
          <a:noFill/>
        </p:spPr>
      </p:pic>
      <p:pic>
        <p:nvPicPr>
          <p:cNvPr id="18490" name="Picture 58" descr="C:\students\master09\events\event_1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7410" y="1668450"/>
            <a:ext cx="881063" cy="762000"/>
          </a:xfrm>
          <a:prstGeom prst="rect">
            <a:avLst/>
          </a:prstGeom>
          <a:noFill/>
        </p:spPr>
      </p:pic>
      <p:sp>
        <p:nvSpPr>
          <p:cNvPr id="18491" name="Rectangle 59"/>
          <p:cNvSpPr>
            <a:spLocks noChangeArrowheads="1"/>
          </p:cNvSpPr>
          <p:nvPr/>
        </p:nvSpPr>
        <p:spPr bwMode="auto">
          <a:xfrm>
            <a:off x="622300" y="3683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>
                <a:solidFill>
                  <a:schemeClr val="tx2"/>
                </a:solidFill>
                <a:latin typeface="Arial Black" pitchFamily="34" charset="0"/>
              </a:rPr>
              <a:t>The mAP of the groups:</a:t>
            </a:r>
            <a:endParaRPr lang="nl-NL" b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18492" name="Picture 60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57200" y="10668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b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762000" y="1828800"/>
            <a:ext cx="7467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buFontTx/>
              <a:buChar char="•"/>
            </a:pPr>
            <a:r>
              <a:rPr lang="en-GB" sz="2000" b="0">
                <a:solidFill>
                  <a:schemeClr val="tx2"/>
                </a:solidFill>
                <a:latin typeface="Arial" charset="0"/>
              </a:rPr>
              <a:t> Everybody should understand the basic code. </a:t>
            </a:r>
          </a:p>
          <a:p>
            <a:pPr>
              <a:buFontTx/>
              <a:buChar char="•"/>
            </a:pPr>
            <a:r>
              <a:rPr lang="en-GB" sz="2000" b="0">
                <a:solidFill>
                  <a:schemeClr val="tx2"/>
                </a:solidFill>
                <a:latin typeface="Arial" charset="0"/>
              </a:rPr>
              <a:t> Divide the tasks.</a:t>
            </a:r>
          </a:p>
          <a:p>
            <a:pPr>
              <a:buFontTx/>
              <a:buChar char="•"/>
            </a:pPr>
            <a:r>
              <a:rPr lang="en-GB" sz="2000" b="0">
                <a:solidFill>
                  <a:schemeClr val="tx2"/>
                </a:solidFill>
                <a:latin typeface="Arial" charset="0"/>
              </a:rPr>
              <a:t> Explain each other what you are doing.</a:t>
            </a:r>
          </a:p>
          <a:p>
            <a:endParaRPr lang="en-GB" sz="2000" b="0">
              <a:solidFill>
                <a:schemeClr val="tx2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n-GB" sz="2000" b="0">
                <a:solidFill>
                  <a:schemeClr val="tx2"/>
                </a:solidFill>
                <a:latin typeface="Arial" charset="0"/>
              </a:rPr>
              <a:t> New Code:</a:t>
            </a:r>
          </a:p>
          <a:p>
            <a:r>
              <a:rPr lang="en-GB" sz="2000" b="0">
                <a:solidFill>
                  <a:schemeClr val="tx2"/>
                </a:solidFill>
                <a:latin typeface="Arial" charset="0"/>
              </a:rPr>
              <a:t>	 - a fast normalize patch function (David Rojas)</a:t>
            </a:r>
          </a:p>
          <a:p>
            <a:endParaRPr lang="en-GB" sz="2000" b="0">
              <a:solidFill>
                <a:schemeClr val="tx2"/>
              </a:solidFill>
              <a:latin typeface="Arial" charset="0"/>
            </a:endParaRPr>
          </a:p>
          <a:p>
            <a:r>
              <a:rPr lang="en-GB" sz="2000" b="0">
                <a:solidFill>
                  <a:schemeClr val="tx2"/>
                </a:solidFill>
                <a:latin typeface="Arial" charset="0"/>
              </a:rPr>
              <a:t>http://cat.uab.es/~joost/master.html</a:t>
            </a:r>
          </a:p>
          <a:p>
            <a:endParaRPr lang="en-GB" sz="2000" b="0">
              <a:solidFill>
                <a:schemeClr val="tx2"/>
              </a:solidFill>
              <a:latin typeface="Arial" charset="0"/>
            </a:endParaRPr>
          </a:p>
          <a:p>
            <a:endParaRPr lang="en-GB" sz="2000" b="0">
              <a:solidFill>
                <a:schemeClr val="tx2"/>
              </a:solidFill>
              <a:latin typeface="Arial" charset="0"/>
            </a:endParaRPr>
          </a:p>
          <a:p>
            <a:endParaRPr lang="nl-NL" sz="2000" b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622300" y="368300"/>
            <a:ext cx="777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b="0">
                <a:solidFill>
                  <a:schemeClr val="tx2"/>
                </a:solidFill>
                <a:latin typeface="Arial Black" pitchFamily="34" charset="0"/>
              </a:rPr>
              <a:t>some remarks:</a:t>
            </a:r>
            <a:endParaRPr lang="nl-NL" b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15371" name="Picture 1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838200"/>
            <a:ext cx="8153400" cy="7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371</Words>
  <Application>Microsoft PowerPoint</Application>
  <PresentationFormat>On-screen Show 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Standaardontwerp</vt:lpstr>
      <vt:lpstr>Slide 1</vt:lpstr>
      <vt:lpstr>Slide 2</vt:lpstr>
      <vt:lpstr>Slide 3</vt:lpstr>
      <vt:lpstr>I : Spatial Pyramids</vt:lpstr>
      <vt:lpstr>Slide 5</vt:lpstr>
      <vt:lpstr>Slide 6</vt:lpstr>
      <vt:lpstr>Slide 7</vt:lpstr>
      <vt:lpstr>Slide 8</vt:lpstr>
      <vt:lpstr>Slide 9</vt:lpstr>
      <vt:lpstr>Slide 10</vt:lpstr>
    </vt:vector>
  </TitlesOfParts>
  <Company>uva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Joost</dc:creator>
  <cp:lastModifiedBy>Joost Van De Weijer</cp:lastModifiedBy>
  <cp:revision>61</cp:revision>
  <dcterms:created xsi:type="dcterms:W3CDTF">2009-02-06T11:10:57Z</dcterms:created>
  <dcterms:modified xsi:type="dcterms:W3CDTF">2013-01-29T11:29:20Z</dcterms:modified>
</cp:coreProperties>
</file>